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63" r:id="rId5"/>
    <p:sldId id="289" r:id="rId6"/>
    <p:sldId id="295" r:id="rId7"/>
    <p:sldId id="285" r:id="rId8"/>
    <p:sldId id="307" r:id="rId9"/>
    <p:sldId id="311" r:id="rId10"/>
    <p:sldId id="340" r:id="rId11"/>
    <p:sldId id="341" r:id="rId12"/>
    <p:sldId id="342" r:id="rId13"/>
    <p:sldId id="312" r:id="rId14"/>
    <p:sldId id="344" r:id="rId15"/>
    <p:sldId id="343" r:id="rId16"/>
    <p:sldId id="314" r:id="rId17"/>
    <p:sldId id="313" r:id="rId18"/>
    <p:sldId id="315" r:id="rId19"/>
    <p:sldId id="318" r:id="rId20"/>
    <p:sldId id="345" r:id="rId21"/>
    <p:sldId id="346" r:id="rId22"/>
    <p:sldId id="347" r:id="rId23"/>
    <p:sldId id="339" r:id="rId24"/>
    <p:sldId id="298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3AFC61D-909D-8F47-9ABC-4D9392B91F3B}">
          <p14:sldIdLst>
            <p14:sldId id="263"/>
            <p14:sldId id="289"/>
          </p14:sldIdLst>
        </p14:section>
        <p14:section name="1. Purpose &amp; Benefits of MPS" id="{91DB0B71-942D-5A41-A119-F614860602CA}">
          <p14:sldIdLst>
            <p14:sldId id="295"/>
            <p14:sldId id="285"/>
            <p14:sldId id="307"/>
          </p14:sldIdLst>
        </p14:section>
        <p14:section name="2. Configuring MPS" id="{CF6C0BB2-7578-954D-A170-8E518F15181C}">
          <p14:sldIdLst>
            <p14:sldId id="311"/>
            <p14:sldId id="340"/>
            <p14:sldId id="341"/>
            <p14:sldId id="342"/>
            <p14:sldId id="312"/>
            <p14:sldId id="344"/>
            <p14:sldId id="343"/>
            <p14:sldId id="314"/>
            <p14:sldId id="313"/>
          </p14:sldIdLst>
        </p14:section>
        <p14:section name="3. Setting MPS as Your Default View" id="{97E4B4F4-38FA-3342-9C8C-349E1D3440EB}">
          <p14:sldIdLst>
            <p14:sldId id="315"/>
            <p14:sldId id="318"/>
            <p14:sldId id="345"/>
          </p14:sldIdLst>
        </p14:section>
        <p14:section name="4. Helpful tips" id="{362FE104-3849-3644-8442-55CFDFD93952}">
          <p14:sldIdLst>
            <p14:sldId id="346"/>
            <p14:sldId id="347"/>
          </p14:sldIdLst>
        </p14:section>
        <p14:section name="Closing" id="{7962C666-E299-B047-92D0-F74297623B75}">
          <p14:sldIdLst>
            <p14:sldId id="339"/>
            <p14:sldId id="298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406B"/>
    <a:srgbClr val="72E78C"/>
    <a:srgbClr val="E6E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7A23E5-59BB-BC03-BAD2-E8D692C527CA}" v="45" dt="2025-12-17T16:58:16.0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4" autoAdjust="0"/>
    <p:restoredTop sz="94652"/>
  </p:normalViewPr>
  <p:slideViewPr>
    <p:cSldViewPr snapToGrid="0">
      <p:cViewPr>
        <p:scale>
          <a:sx n="66" d="100"/>
          <a:sy n="66" d="100"/>
        </p:scale>
        <p:origin x="1216" y="1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Sturm" userId="S::chris.sturm@healtheconnectak.org::e542713f-a2b6-44ee-bd25-faa4c05a2507" providerId="AD" clId="Web-{8F7A23E5-59BB-BC03-BAD2-E8D692C527CA}"/>
    <pc:docChg chg="modSld">
      <pc:chgData name="Chris Sturm" userId="S::chris.sturm@healtheconnectak.org::e542713f-a2b6-44ee-bd25-faa4c05a2507" providerId="AD" clId="Web-{8F7A23E5-59BB-BC03-BAD2-E8D692C527CA}" dt="2025-12-17T16:58:16.007" v="41"/>
      <pc:docMkLst>
        <pc:docMk/>
      </pc:docMkLst>
      <pc:sldChg chg="addSp delSp modSp">
        <pc:chgData name="Chris Sturm" userId="S::chris.sturm@healtheconnectak.org::e542713f-a2b6-44ee-bd25-faa4c05a2507" providerId="AD" clId="Web-{8F7A23E5-59BB-BC03-BAD2-E8D692C527CA}" dt="2025-12-17T16:58:16.007" v="41"/>
        <pc:sldMkLst>
          <pc:docMk/>
          <pc:sldMk cId="2314322667" sldId="337"/>
        </pc:sldMkLst>
        <pc:spChg chg="add del mod">
          <ac:chgData name="Chris Sturm" userId="S::chris.sturm@healtheconnectak.org::e542713f-a2b6-44ee-bd25-faa4c05a2507" providerId="AD" clId="Web-{8F7A23E5-59BB-BC03-BAD2-E8D692C527CA}" dt="2025-12-17T16:58:12.460" v="40"/>
          <ac:spMkLst>
            <pc:docMk/>
            <pc:sldMk cId="2314322667" sldId="337"/>
            <ac:spMk id="21" creationId="{F4F25CE9-27BB-2C2C-355B-CD1D99B78205}"/>
          </ac:spMkLst>
        </pc:spChg>
        <pc:grpChg chg="add del">
          <ac:chgData name="Chris Sturm" userId="S::chris.sturm@healtheconnectak.org::e542713f-a2b6-44ee-bd25-faa4c05a2507" providerId="AD" clId="Web-{8F7A23E5-59BB-BC03-BAD2-E8D692C527CA}" dt="2025-12-17T16:56:07.148" v="18"/>
          <ac:grpSpMkLst>
            <pc:docMk/>
            <pc:sldMk cId="2314322667" sldId="337"/>
            <ac:grpSpMk id="13" creationId="{EC78CC24-20D5-B9EC-6C38-5439F95C22A8}"/>
          </ac:grpSpMkLst>
        </pc:grpChg>
        <pc:picChg chg="add del">
          <ac:chgData name="Chris Sturm" userId="S::chris.sturm@healtheconnectak.org::e542713f-a2b6-44ee-bd25-faa4c05a2507" providerId="AD" clId="Web-{8F7A23E5-59BB-BC03-BAD2-E8D692C527CA}" dt="2025-12-17T16:56:07.148" v="26"/>
          <ac:picMkLst>
            <pc:docMk/>
            <pc:sldMk cId="2314322667" sldId="337"/>
            <ac:picMk id="2" creationId="{1C0AC348-D7D9-997E-F64D-FF93192F089B}"/>
          </ac:picMkLst>
        </pc:picChg>
        <pc:picChg chg="add del">
          <ac:chgData name="Chris Sturm" userId="S::chris.sturm@healtheconnectak.org::e542713f-a2b6-44ee-bd25-faa4c05a2507" providerId="AD" clId="Web-{8F7A23E5-59BB-BC03-BAD2-E8D692C527CA}" dt="2025-12-17T16:56:07.148" v="25"/>
          <ac:picMkLst>
            <pc:docMk/>
            <pc:sldMk cId="2314322667" sldId="337"/>
            <ac:picMk id="4" creationId="{F54F07F5-9B9C-68EC-FA72-2AF0FEE468E4}"/>
          </ac:picMkLst>
        </pc:picChg>
        <pc:picChg chg="add del">
          <ac:chgData name="Chris Sturm" userId="S::chris.sturm@healtheconnectak.org::e542713f-a2b6-44ee-bd25-faa4c05a2507" providerId="AD" clId="Web-{8F7A23E5-59BB-BC03-BAD2-E8D692C527CA}" dt="2025-12-17T16:56:07.148" v="17"/>
          <ac:picMkLst>
            <pc:docMk/>
            <pc:sldMk cId="2314322667" sldId="337"/>
            <ac:picMk id="16" creationId="{EB995F0D-61C7-5FCF-93AA-37F0AF5B6EF5}"/>
          </ac:picMkLst>
        </pc:picChg>
        <pc:picChg chg="add del">
          <ac:chgData name="Chris Sturm" userId="S::chris.sturm@healtheconnectak.org::e542713f-a2b6-44ee-bd25-faa4c05a2507" providerId="AD" clId="Web-{8F7A23E5-59BB-BC03-BAD2-E8D692C527CA}" dt="2025-12-17T16:56:07.148" v="16"/>
          <ac:picMkLst>
            <pc:docMk/>
            <pc:sldMk cId="2314322667" sldId="337"/>
            <ac:picMk id="17" creationId="{9AA72F17-9E28-130A-280F-964E6B3A73E4}"/>
          </ac:picMkLst>
        </pc:picChg>
        <pc:picChg chg="add del">
          <ac:chgData name="Chris Sturm" userId="S::chris.sturm@healtheconnectak.org::e542713f-a2b6-44ee-bd25-faa4c05a2507" providerId="AD" clId="Web-{8F7A23E5-59BB-BC03-BAD2-E8D692C527CA}" dt="2025-12-17T16:56:07.148" v="15"/>
          <ac:picMkLst>
            <pc:docMk/>
            <pc:sldMk cId="2314322667" sldId="337"/>
            <ac:picMk id="18" creationId="{C1AADE44-07E7-949E-F182-04840FF15B05}"/>
          </ac:picMkLst>
        </pc:picChg>
        <pc:picChg chg="add del">
          <ac:chgData name="Chris Sturm" userId="S::chris.sturm@healtheconnectak.org::e542713f-a2b6-44ee-bd25-faa4c05a2507" providerId="AD" clId="Web-{8F7A23E5-59BB-BC03-BAD2-E8D692C527CA}" dt="2025-12-17T16:56:07.148" v="14"/>
          <ac:picMkLst>
            <pc:docMk/>
            <pc:sldMk cId="2314322667" sldId="337"/>
            <ac:picMk id="19" creationId="{2DC55B96-7D98-8002-7C87-01A39F5FC9A6}"/>
          </ac:picMkLst>
        </pc:picChg>
        <pc:picChg chg="add del">
          <ac:chgData name="Chris Sturm" userId="S::chris.sturm@healtheconnectak.org::e542713f-a2b6-44ee-bd25-faa4c05a2507" providerId="AD" clId="Web-{8F7A23E5-59BB-BC03-BAD2-E8D692C527CA}" dt="2025-12-17T16:58:16.007" v="41"/>
          <ac:picMkLst>
            <pc:docMk/>
            <pc:sldMk cId="2314322667" sldId="337"/>
            <ac:picMk id="50" creationId="{8863734B-20CD-6556-16D8-D5137FC57E2F}"/>
          </ac:picMkLst>
        </pc:picChg>
        <pc:cxnChg chg="add del mod">
          <ac:chgData name="Chris Sturm" userId="S::chris.sturm@healtheconnectak.org::e542713f-a2b6-44ee-bd25-faa4c05a2507" providerId="AD" clId="Web-{8F7A23E5-59BB-BC03-BAD2-E8D692C527CA}" dt="2025-12-17T16:56:07.148" v="24"/>
          <ac:cxnSpMkLst>
            <pc:docMk/>
            <pc:sldMk cId="2314322667" sldId="337"/>
            <ac:cxnSpMk id="5" creationId="{02A7AD3D-9867-BEF0-B122-FBEEE8944596}"/>
          </ac:cxnSpMkLst>
        </pc:cxnChg>
        <pc:cxnChg chg="add del mod">
          <ac:chgData name="Chris Sturm" userId="S::chris.sturm@healtheconnectak.org::e542713f-a2b6-44ee-bd25-faa4c05a2507" providerId="AD" clId="Web-{8F7A23E5-59BB-BC03-BAD2-E8D692C527CA}" dt="2025-12-17T16:56:07.148" v="23"/>
          <ac:cxnSpMkLst>
            <pc:docMk/>
            <pc:sldMk cId="2314322667" sldId="337"/>
            <ac:cxnSpMk id="6" creationId="{4C4E8839-0FCB-36CD-A991-0084CA2D712F}"/>
          </ac:cxnSpMkLst>
        </pc:cxnChg>
        <pc:cxnChg chg="add del mod">
          <ac:chgData name="Chris Sturm" userId="S::chris.sturm@healtheconnectak.org::e542713f-a2b6-44ee-bd25-faa4c05a2507" providerId="AD" clId="Web-{8F7A23E5-59BB-BC03-BAD2-E8D692C527CA}" dt="2025-12-17T16:56:07.148" v="22"/>
          <ac:cxnSpMkLst>
            <pc:docMk/>
            <pc:sldMk cId="2314322667" sldId="337"/>
            <ac:cxnSpMk id="7" creationId="{A450202D-61CF-FB89-7320-35BF3B238CDD}"/>
          </ac:cxnSpMkLst>
        </pc:cxnChg>
        <pc:cxnChg chg="add del mod">
          <ac:chgData name="Chris Sturm" userId="S::chris.sturm@healtheconnectak.org::e542713f-a2b6-44ee-bd25-faa4c05a2507" providerId="AD" clId="Web-{8F7A23E5-59BB-BC03-BAD2-E8D692C527CA}" dt="2025-12-17T16:56:07.148" v="21"/>
          <ac:cxnSpMkLst>
            <pc:docMk/>
            <pc:sldMk cId="2314322667" sldId="337"/>
            <ac:cxnSpMk id="10" creationId="{B9AA467B-88D3-94B4-2D8F-E25B82389B95}"/>
          </ac:cxnSpMkLst>
        </pc:cxnChg>
        <pc:cxnChg chg="add del mod">
          <ac:chgData name="Chris Sturm" userId="S::chris.sturm@healtheconnectak.org::e542713f-a2b6-44ee-bd25-faa4c05a2507" providerId="AD" clId="Web-{8F7A23E5-59BB-BC03-BAD2-E8D692C527CA}" dt="2025-12-17T16:56:07.148" v="20"/>
          <ac:cxnSpMkLst>
            <pc:docMk/>
            <pc:sldMk cId="2314322667" sldId="337"/>
            <ac:cxnSpMk id="11" creationId="{359F0EC8-7213-9AF3-3990-563C1FE17996}"/>
          </ac:cxnSpMkLst>
        </pc:cxnChg>
        <pc:cxnChg chg="add del mod">
          <ac:chgData name="Chris Sturm" userId="S::chris.sturm@healtheconnectak.org::e542713f-a2b6-44ee-bd25-faa4c05a2507" providerId="AD" clId="Web-{8F7A23E5-59BB-BC03-BAD2-E8D692C527CA}" dt="2025-12-17T16:56:07.148" v="19"/>
          <ac:cxnSpMkLst>
            <pc:docMk/>
            <pc:sldMk cId="2314322667" sldId="337"/>
            <ac:cxnSpMk id="12" creationId="{A7D2683E-F769-794F-1A02-94C3A6B8C801}"/>
          </ac:cxnSpMkLst>
        </pc:cxnChg>
      </pc:sldChg>
    </pc:docChg>
  </pc:docChgLst>
  <pc:docChgLst>
    <pc:chgData name="Mary Ann Eckart" userId="db630b4a-a61a-4bb7-90d5-f893862a5f45" providerId="ADAL" clId="{568DAC75-B603-4BBE-8DB4-320456092931}"/>
    <pc:docChg chg="modSld sldOrd">
      <pc:chgData name="Mary Ann Eckart" userId="db630b4a-a61a-4bb7-90d5-f893862a5f45" providerId="ADAL" clId="{568DAC75-B603-4BBE-8DB4-320456092931}" dt="2025-12-10T17:33:52.877" v="2" actId="20577"/>
      <pc:docMkLst>
        <pc:docMk/>
      </pc:docMkLst>
      <pc:sldChg chg="ord">
        <pc:chgData name="Mary Ann Eckart" userId="db630b4a-a61a-4bb7-90d5-f893862a5f45" providerId="ADAL" clId="{568DAC75-B603-4BBE-8DB4-320456092931}" dt="2025-12-10T17:33:25.869" v="0" actId="20578"/>
        <pc:sldMkLst>
          <pc:docMk/>
          <pc:sldMk cId="2837045619" sldId="295"/>
        </pc:sldMkLst>
      </pc:sldChg>
      <pc:sldChg chg="modSp mod">
        <pc:chgData name="Mary Ann Eckart" userId="db630b4a-a61a-4bb7-90d5-f893862a5f45" providerId="ADAL" clId="{568DAC75-B603-4BBE-8DB4-320456092931}" dt="2025-12-10T17:33:52.877" v="2" actId="20577"/>
        <pc:sldMkLst>
          <pc:docMk/>
          <pc:sldMk cId="1971364154" sldId="312"/>
        </pc:sldMkLst>
        <pc:spChg chg="mod">
          <ac:chgData name="Mary Ann Eckart" userId="db630b4a-a61a-4bb7-90d5-f893862a5f45" providerId="ADAL" clId="{568DAC75-B603-4BBE-8DB4-320456092931}" dt="2025-12-10T17:33:52.877" v="2" actId="20577"/>
          <ac:spMkLst>
            <pc:docMk/>
            <pc:sldMk cId="1971364154" sldId="312"/>
            <ac:spMk id="11" creationId="{9B72DFB7-55C1-FCD5-B91F-42EEE8917B3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CF70F-BB63-6E47-A56A-3AD09D347ACF}" type="datetimeFigureOut">
              <a:rPr lang="en-US" smtClean="0"/>
              <a:t>1/20/26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7BBA5-6A57-8746-A47E-88C2B1631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79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7BBA5-6A57-8746-A47E-88C2B1631E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0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een lines on a dark background&#10;&#10;Description automatically generated">
            <a:extLst>
              <a:ext uri="{FF2B5EF4-FFF2-40B4-BE49-F238E27FC236}">
                <a16:creationId xmlns:a16="http://schemas.microsoft.com/office/drawing/2014/main" id="{12BF1C37-F3F9-4B96-EF81-69E2B5D25B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map of the state of alaska&#10;&#10;Description automatically generated">
            <a:extLst>
              <a:ext uri="{FF2B5EF4-FFF2-40B4-BE49-F238E27FC236}">
                <a16:creationId xmlns:a16="http://schemas.microsoft.com/office/drawing/2014/main" id="{983F10E9-0B2E-82CA-C46D-8F41A959A7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052" y="937260"/>
            <a:ext cx="6698440" cy="5394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C5FAB7-A71F-677B-FBAC-F6FAEAC5D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716" y="2011680"/>
            <a:ext cx="7292340" cy="1966658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5D200A-58D4-0CDB-7E20-102418191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3716" y="4141535"/>
            <a:ext cx="729234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0402C-7D9D-63EC-8BD7-9507795E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D820A-B420-156E-7EE1-212E354A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699C7-8BA6-EED3-E725-AD0CB870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5BE2AA4-B3CA-69BB-D956-596E8AA10E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2910" y="629337"/>
            <a:ext cx="2814066" cy="56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50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building&#10;&#10;Description automatically generated">
            <a:extLst>
              <a:ext uri="{FF2B5EF4-FFF2-40B4-BE49-F238E27FC236}">
                <a16:creationId xmlns:a16="http://schemas.microsoft.com/office/drawing/2014/main" id="{9EEBE5FF-9BDD-6519-41AB-EC2BB6E0F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D064F8-8542-A606-B38F-BE579B8B9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085253-5915-4281-D913-07A6846A0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66145-EB8B-A22C-AEB9-A5817908A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25CF3-21D1-B2F6-97A7-A3D16855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29D1791-0BD1-1464-D1A2-AFA6DA9EDD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0354" y="252254"/>
            <a:ext cx="18256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76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ng shot of white lights&#10;&#10;Description automatically generated with medium confidence">
            <a:extLst>
              <a:ext uri="{FF2B5EF4-FFF2-40B4-BE49-F238E27FC236}">
                <a16:creationId xmlns:a16="http://schemas.microsoft.com/office/drawing/2014/main" id="{4E40141A-5182-2BE2-5397-B047230A34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E0CF9A-228F-4945-8B7A-07C1BD733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87DBA9-96DD-C6F5-D5BE-C0F901F68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11C91-3B21-88FE-EA47-9600487C7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E87CD-0432-56AD-928B-2BBBFBC94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D07FEEB-991B-F523-25ED-E56B958817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0354" y="252254"/>
            <a:ext cx="18256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83FA3FA5-574F-825C-4B26-FA3D80DF8E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0151" y="-2673849"/>
            <a:ext cx="6871698" cy="12191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477309-D3DD-EED0-3C9F-9884A7F68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00666-D4D5-B83C-3CB5-201320665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4C0D4-B142-44ED-9177-F784989CA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2ECD7-0583-997B-9088-7063900D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42379B5-02E8-88EE-6075-023CBB86BA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601" y="252254"/>
            <a:ext cx="1883130" cy="37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16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FA3FA5-574F-825C-4B26-FA3D80DF8E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477309-D3DD-EED0-3C9F-9884A7F68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00666-D4D5-B83C-3CB5-201320665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4C0D4-B142-44ED-9177-F784989CA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2ECD7-0583-997B-9088-7063900D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39AE80A-9605-ACB0-123A-6294A3FF75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601" y="252254"/>
            <a:ext cx="1883130" cy="37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30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ole in the rock&#10;&#10;Description automatically generated">
            <a:extLst>
              <a:ext uri="{FF2B5EF4-FFF2-40B4-BE49-F238E27FC236}">
                <a16:creationId xmlns:a16="http://schemas.microsoft.com/office/drawing/2014/main" id="{2033B345-90C3-A892-8652-ABC3021BD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8A6BE3-1CC5-527B-4590-9EBEF5B8F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754793-F172-EF35-EFC0-4A061ACA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95187-40DA-A772-5F0F-12D441E25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363AC0-B87B-4A18-A1F0-0142A1925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31B528B-C5F2-A260-AFAB-A5F6900B4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601" y="252254"/>
            <a:ext cx="1883130" cy="37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10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1A16E-80A7-C4F2-D3E0-6516775BB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6D371-6D0F-48B9-3267-38AC1AF60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7C378-9847-7D74-80BA-47A86B2A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black background with many squares&#10;&#10;Description automatically generated">
            <a:extLst>
              <a:ext uri="{FF2B5EF4-FFF2-40B4-BE49-F238E27FC236}">
                <a16:creationId xmlns:a16="http://schemas.microsoft.com/office/drawing/2014/main" id="{2B3249E2-646B-6C3C-C1B6-A497F55EF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3"/>
          <a:stretch/>
        </p:blipFill>
        <p:spPr>
          <a:xfrm>
            <a:off x="33928" y="0"/>
            <a:ext cx="12158072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F49A90-A1B7-3C7E-C7DB-3925D0898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212" y="615049"/>
            <a:ext cx="4337050" cy="676423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AACB5D-933B-39B7-5FA8-74780E2813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640264"/>
            <a:ext cx="10515600" cy="42699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6621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-up of a white wall&#10;&#10;Description automatically generated">
            <a:extLst>
              <a:ext uri="{FF2B5EF4-FFF2-40B4-BE49-F238E27FC236}">
                <a16:creationId xmlns:a16="http://schemas.microsoft.com/office/drawing/2014/main" id="{0A1A95E5-3CB8-9E30-F1ED-C455EF10C8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9894" y="-2660592"/>
            <a:ext cx="6892212" cy="12192000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0E50226-3DDA-D610-E6C5-16ED68C2D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1061561F-BB06-CACF-3D0A-438ABDAE05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640" y="2340097"/>
            <a:ext cx="2186880" cy="2186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B33B4617-A5B0-273E-C40F-20D434BA8B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88058" y="2340097"/>
            <a:ext cx="2186880" cy="218688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7">
            <a:extLst>
              <a:ext uri="{FF2B5EF4-FFF2-40B4-BE49-F238E27FC236}">
                <a16:creationId xmlns:a16="http://schemas.microsoft.com/office/drawing/2014/main" id="{8E5961A7-8385-9334-6306-2B6DC2AB1C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254" y="2340097"/>
            <a:ext cx="2186880" cy="218688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8">
            <a:extLst>
              <a:ext uri="{FF2B5EF4-FFF2-40B4-BE49-F238E27FC236}">
                <a16:creationId xmlns:a16="http://schemas.microsoft.com/office/drawing/2014/main" id="{12DB0B4C-4EE2-784C-F234-23A70D6EC6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94967" y="2340097"/>
            <a:ext cx="2186880" cy="218688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9403E-848D-F1FA-A188-E7470D1EB6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640" y="4714876"/>
            <a:ext cx="2198533" cy="45148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BFCB4C-6D18-4DB7-5D68-611BC14979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3640" y="5232530"/>
            <a:ext cx="2198533" cy="1012825"/>
          </a:xfrm>
        </p:spPr>
        <p:txBody>
          <a:bodyPr>
            <a:normAutofit/>
          </a:bodyPr>
          <a:lstStyle>
            <a:lvl1pPr marL="0" indent="0" algn="ctr">
              <a:buNone/>
              <a:defRPr sz="16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/>
              <a:t>Organization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E83EF01-313E-11EB-0703-0B7D10E86C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88004" y="4714876"/>
            <a:ext cx="2198533" cy="45148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DC003387-794C-F084-9513-CBD54DE4E7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88004" y="5232530"/>
            <a:ext cx="2198533" cy="1012825"/>
          </a:xfrm>
        </p:spPr>
        <p:txBody>
          <a:bodyPr>
            <a:normAutofit/>
          </a:bodyPr>
          <a:lstStyle>
            <a:lvl1pPr marL="0" indent="0" algn="ctr">
              <a:buNone/>
              <a:defRPr sz="16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/>
              <a:t>Organization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4FDE1F2-1F26-53F3-7A52-2B8F928720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48254" y="4713264"/>
            <a:ext cx="2198533" cy="45148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1407F0B-2302-BEA9-C7AF-19185DA9D6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48254" y="5230918"/>
            <a:ext cx="2198533" cy="1012825"/>
          </a:xfrm>
        </p:spPr>
        <p:txBody>
          <a:bodyPr>
            <a:normAutofit/>
          </a:bodyPr>
          <a:lstStyle>
            <a:lvl1pPr marL="0" indent="0" algn="ctr">
              <a:buNone/>
              <a:defRPr sz="16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/>
              <a:t>Organization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6F12A63-AD28-6E1B-A34B-19CDEBC565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98180" y="4713264"/>
            <a:ext cx="2198533" cy="45148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8F2538B-35B9-31A0-FDEB-C31B08D50A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8180" y="5230918"/>
            <a:ext cx="2198533" cy="1012825"/>
          </a:xfrm>
        </p:spPr>
        <p:txBody>
          <a:bodyPr>
            <a:normAutofit/>
          </a:bodyPr>
          <a:lstStyle>
            <a:lvl1pPr marL="0" indent="0" algn="ctr">
              <a:buNone/>
              <a:defRPr sz="16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950810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-up of a white surface&#10;&#10;Description automatically generated">
            <a:extLst>
              <a:ext uri="{FF2B5EF4-FFF2-40B4-BE49-F238E27FC236}">
                <a16:creationId xmlns:a16="http://schemas.microsoft.com/office/drawing/2014/main" id="{C3A2BFCC-1928-5A10-617E-3EC42109AE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1411" y="-2671411"/>
            <a:ext cx="6849182" cy="12192001"/>
          </a:xfrm>
          <a:prstGeom prst="rect">
            <a:avLst/>
          </a:prstGeom>
        </p:spPr>
      </p:pic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7AA39F12-CB98-AF26-462B-0727E9023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9" t="25172" r="-1321" b="3006"/>
          <a:stretch/>
        </p:blipFill>
        <p:spPr>
          <a:xfrm rot="20179082">
            <a:off x="1663253" y="1709168"/>
            <a:ext cx="3878838" cy="388438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098E9AC-B083-96F7-5781-D129678399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504116" y="1429305"/>
            <a:ext cx="3885470" cy="388547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9B4E3F-391B-0E1B-1A1A-FC624FB3EC5A}"/>
              </a:ext>
            </a:extLst>
          </p:cNvPr>
          <p:cNvSpPr/>
          <p:nvPr userDrawn="1"/>
        </p:nvSpPr>
        <p:spPr>
          <a:xfrm>
            <a:off x="2001636" y="1427057"/>
            <a:ext cx="3887718" cy="3887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rometo Medium" panose="020B0704030203060203" pitchFamily="34" charset="0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CAA6F59-2585-9E16-C520-7201DF040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26712" y="3141041"/>
            <a:ext cx="3406166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800" b="0" i="1" u="none">
                <a:solidFill>
                  <a:srgbClr val="1E22AA"/>
                </a:solidFill>
                <a:latin typeface="+mn-lt"/>
                <a:ea typeface="Prometo Medium" panose="020B0704030203060203" pitchFamily="34" charset="0"/>
                <a:cs typeface="Prometo Medium" panose="020B070403020306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40F569-A552-ECAF-54CF-33CBA89C2845}"/>
              </a:ext>
            </a:extLst>
          </p:cNvPr>
          <p:cNvSpPr txBox="1"/>
          <p:nvPr userDrawn="1"/>
        </p:nvSpPr>
        <p:spPr>
          <a:xfrm>
            <a:off x="3660688" y="4299112"/>
            <a:ext cx="441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0" i="1" dirty="0">
                <a:solidFill>
                  <a:schemeClr val="accent1"/>
                </a:solidFill>
                <a:latin typeface="Prometo Medium" panose="020B0704030203060203" pitchFamily="34" charset="0"/>
              </a:rPr>
              <a:t>“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B7D8D08-2054-D7DC-CD9E-1C68C849C0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100544" y="1429305"/>
            <a:ext cx="3885470" cy="388547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72B4DE4C-20C1-27A9-FB3A-866C3EA3F0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09636" y="1427057"/>
            <a:ext cx="3970625" cy="38877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F2DC1F7-14F7-F103-7268-4555B476B222}"/>
              </a:ext>
            </a:extLst>
          </p:cNvPr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Номер слайда 21">
            <a:extLst>
              <a:ext uri="{FF2B5EF4-FFF2-40B4-BE49-F238E27FC236}">
                <a16:creationId xmlns:a16="http://schemas.microsoft.com/office/drawing/2014/main" id="{7CDE52D2-2386-3744-7F7C-115D94792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CEE68B0-2CD1-E028-B386-8F0BEB39AE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1601" y="252254"/>
            <a:ext cx="1883130" cy="37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52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background with many squares&#10;&#10;Description automatically generated">
            <a:extLst>
              <a:ext uri="{FF2B5EF4-FFF2-40B4-BE49-F238E27FC236}">
                <a16:creationId xmlns:a16="http://schemas.microsoft.com/office/drawing/2014/main" id="{134D7532-4B5A-2273-66E4-148FA8879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3"/>
          <a:stretch/>
        </p:blipFill>
        <p:spPr>
          <a:xfrm>
            <a:off x="18662" y="149290"/>
            <a:ext cx="1215807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C5E711-36B7-D0C3-3B08-7861AD2FEB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23" y="1277828"/>
            <a:ext cx="7470157" cy="4386036"/>
          </a:xfrm>
          <a:prstGeom prst="rect">
            <a:avLst/>
          </a:prstGeom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B30BFF1C-5BE8-B360-E5E2-03360185C4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98855" y="1565330"/>
            <a:ext cx="5641445" cy="357380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980F2BB-8279-A9BE-0C4F-B378930CEB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6DCC99-D2F2-40DC-A201-77907FEF9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828" y="2330279"/>
            <a:ext cx="3788188" cy="1783443"/>
          </a:xfrm>
        </p:spPr>
        <p:txBody>
          <a:bodyPr/>
          <a:lstStyle>
            <a:lvl1pPr>
              <a:lnSpc>
                <a:spcPct val="100000"/>
              </a:lnSpc>
              <a:defRPr sz="36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50083AB-068B-2E4F-0597-C38B5E7AA2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0354" y="252254"/>
            <a:ext cx="18256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94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882D8C74-CC6B-B314-6AF5-B9D79A9E7D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/>
          <a:stretch/>
        </p:blipFill>
        <p:spPr>
          <a:xfrm>
            <a:off x="6277809" y="4087166"/>
            <a:ext cx="2331719" cy="2770834"/>
          </a:xfrm>
          <a:prstGeom prst="rect">
            <a:avLst/>
          </a:prstGeom>
          <a:noFill/>
        </p:spPr>
      </p:pic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58EFA60C-085F-1FA4-712E-71EE2227E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/>
          <a:stretch/>
        </p:blipFill>
        <p:spPr>
          <a:xfrm>
            <a:off x="6277809" y="1334822"/>
            <a:ext cx="2331719" cy="2770834"/>
          </a:xfrm>
          <a:prstGeom prst="rect">
            <a:avLst/>
          </a:prstGeom>
          <a:noFill/>
        </p:spPr>
      </p:pic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4F530E77-8E08-84DD-27AD-A9BFE245E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68147" r="37010"/>
          <a:stretch/>
        </p:blipFill>
        <p:spPr>
          <a:xfrm>
            <a:off x="6277809" y="0"/>
            <a:ext cx="2331719" cy="1349350"/>
          </a:xfrm>
          <a:prstGeom prst="rect">
            <a:avLst/>
          </a:prstGeom>
          <a:noFill/>
        </p:spPr>
      </p:pic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8BD4710B-A6C2-2193-0297-3D7D444BD4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89856C-5CBA-CF68-0CBD-E53425C983EC}"/>
              </a:ext>
            </a:extLst>
          </p:cNvPr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BA74B7D-AC1F-5700-0019-BA5972F138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3F00B00E-360A-8C19-BB65-A86F6BC8B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699" y="1097280"/>
            <a:ext cx="4314709" cy="115824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ED8D3781-AE8B-E910-9844-ABD91108E4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279650"/>
            <a:ext cx="5257800" cy="36941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F03AB67-74C5-04AE-27BB-6F3C68BE4D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0354" y="252254"/>
            <a:ext cx="18256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8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een lines on a dark background&#10;&#10;Description automatically generated">
            <a:extLst>
              <a:ext uri="{FF2B5EF4-FFF2-40B4-BE49-F238E27FC236}">
                <a16:creationId xmlns:a16="http://schemas.microsoft.com/office/drawing/2014/main" id="{12BF1C37-F3F9-4B96-EF81-69E2B5D25B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C5FAB7-A71F-677B-FBAC-F6FAEAC5D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9830" y="1881442"/>
            <a:ext cx="7292340" cy="1966658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5D200A-58D4-0CDB-7E20-102418191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9830" y="4001965"/>
            <a:ext cx="729234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0402C-7D9D-63EC-8BD7-9507795E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D820A-B420-156E-7EE1-212E354A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699C7-8BA6-EED3-E725-AD0CB870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5BE2AA4-B3CA-69BB-D956-596E8AA10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910" y="629337"/>
            <a:ext cx="2814066" cy="56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75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0220-4350-1C33-8EE8-0E41CCE94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B1E7-C2F3-9563-B37E-3F92D69E0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8DA4A-45D5-20F2-DD55-DEEF6F217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D2BB2E-E159-E787-99ED-5A82678D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A3014F-610B-F567-49F1-9C465427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5A28F-30C5-8CE5-E480-E6DCA28E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0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1F82-2AB6-FCA1-A1A0-7179BEBF9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FF9ED6-1D42-B596-8B67-BA2292F14E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5D0643-B18D-9CAC-98B5-B2D7B16D1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1B26E-D64D-9FF5-79A9-EA9C9CDE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9C2C6-581C-70B9-F040-F6D240E10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CE995D-9550-8CF3-38F2-A3A451B1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63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6EA7B-85CD-D8C8-DDFB-69023F92F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32E07F-0554-2363-2688-068F97C5F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39AB0-3F3F-D705-0A2A-4EF62876A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28A70-6DB0-EA1E-3748-630F87544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C1F51-3C99-3042-F690-E621A0EB5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39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8BF85A-2CCA-4629-7B21-1D48A7C182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1B65E1-FE5C-EDFC-E2E9-6EDFBAA16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DA985-AB3F-6010-638A-551D73A1E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C1141-597D-FE38-BBEC-5E84D9163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24284-72D8-0C4B-F3AE-4D45D9AC8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3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F82A4D-F310-FEA2-4242-14EEEB5A97E3}"/>
              </a:ext>
            </a:extLst>
          </p:cNvPr>
          <p:cNvSpPr/>
          <p:nvPr userDrawn="1"/>
        </p:nvSpPr>
        <p:spPr>
          <a:xfrm>
            <a:off x="0" y="0"/>
            <a:ext cx="12192000" cy="7772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829BE1-9BDB-A49A-3671-F30325A8C70F}"/>
              </a:ext>
            </a:extLst>
          </p:cNvPr>
          <p:cNvSpPr/>
          <p:nvPr userDrawn="1"/>
        </p:nvSpPr>
        <p:spPr>
          <a:xfrm>
            <a:off x="-374904" y="412116"/>
            <a:ext cx="8814816" cy="127698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white background with lines and dots&#10;&#10;Description automatically generated">
            <a:extLst>
              <a:ext uri="{FF2B5EF4-FFF2-40B4-BE49-F238E27FC236}">
                <a16:creationId xmlns:a16="http://schemas.microsoft.com/office/drawing/2014/main" id="{4E977EAB-EAB0-2D77-CCD6-E0C644F34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" r="2626" b="84020"/>
          <a:stretch/>
        </p:blipFill>
        <p:spPr>
          <a:xfrm>
            <a:off x="-1" y="5581014"/>
            <a:ext cx="12192001" cy="1276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7F56E-38C5-0BEA-43EE-50D0F21F9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54F65-5508-4DA3-CBB5-2AC869744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12C9E-90C0-6DE7-2405-E00F7B24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B4101-E6E5-F561-10BC-CBC3E89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627F3-B20C-F200-411F-1C269D55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BECEB9C-070D-ED25-26E1-607F64BCC9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601" y="252254"/>
            <a:ext cx="1883130" cy="37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8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lines and dots&#10;&#10;Description automatically generated">
            <a:extLst>
              <a:ext uri="{FF2B5EF4-FFF2-40B4-BE49-F238E27FC236}">
                <a16:creationId xmlns:a16="http://schemas.microsoft.com/office/drawing/2014/main" id="{F51673C0-6580-04D7-EAC4-847E70FE8A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1AD77B-DDAB-F929-01E6-DC1468012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55D2E-3B57-B4A4-DAA3-7F47DB6AA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17DE5B-7A03-3FDB-7140-97E438C1BF5A}"/>
              </a:ext>
            </a:extLst>
          </p:cNvPr>
          <p:cNvSpPr/>
          <p:nvPr userDrawn="1"/>
        </p:nvSpPr>
        <p:spPr>
          <a:xfrm>
            <a:off x="0" y="5576602"/>
            <a:ext cx="12192000" cy="926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C6038E-6196-5288-C723-08AB3C82E583}"/>
              </a:ext>
            </a:extLst>
          </p:cNvPr>
          <p:cNvSpPr/>
          <p:nvPr userDrawn="1"/>
        </p:nvSpPr>
        <p:spPr>
          <a:xfrm>
            <a:off x="0" y="5660136"/>
            <a:ext cx="12192000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BA26B9A-6E4D-9E3E-2788-3CBB05A317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622" y="378619"/>
            <a:ext cx="23812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0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4BB0E0-D5C9-5203-5904-99ADEDD0F2BC}"/>
              </a:ext>
            </a:extLst>
          </p:cNvPr>
          <p:cNvSpPr/>
          <p:nvPr userDrawn="1"/>
        </p:nvSpPr>
        <p:spPr>
          <a:xfrm>
            <a:off x="-9145" y="1690688"/>
            <a:ext cx="12192003" cy="46656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D58CA0-BA30-5C2A-C792-F74F04A00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6" name="Picture 15" descr="A close-up of a white surface&#10;&#10;Description automatically generated">
            <a:extLst>
              <a:ext uri="{FF2B5EF4-FFF2-40B4-BE49-F238E27FC236}">
                <a16:creationId xmlns:a16="http://schemas.microsoft.com/office/drawing/2014/main" id="{75B73E2F-3497-137E-C567-46474FCDF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51" r="-36236"/>
          <a:stretch/>
        </p:blipFill>
        <p:spPr>
          <a:xfrm rot="16200000">
            <a:off x="2676143" y="-2628448"/>
            <a:ext cx="6858001" cy="121920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7F67B-BD81-E503-2446-8EAAC6CB6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83A5B-8F94-F27E-1B3D-25177E1F1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07AC4-F900-A8C5-3D58-788EBB5DF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12562-F144-892D-6579-C24001003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71FC4-A07D-5975-677D-5461726BE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78C1583-BEF0-9807-AB87-8CA67EA52C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48622" y="263525"/>
            <a:ext cx="23812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3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background with many squares&#10;&#10;Description automatically generated">
            <a:extLst>
              <a:ext uri="{FF2B5EF4-FFF2-40B4-BE49-F238E27FC236}">
                <a16:creationId xmlns:a16="http://schemas.microsoft.com/office/drawing/2014/main" id="{B990D563-910D-76FE-6829-D5DE2C314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0" b="-4440"/>
          <a:stretch/>
        </p:blipFill>
        <p:spPr>
          <a:xfrm>
            <a:off x="0" y="0"/>
            <a:ext cx="12196171" cy="729653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1C0DE5-AA7B-D8D1-BFAA-8D5EADC15FD8}"/>
              </a:ext>
            </a:extLst>
          </p:cNvPr>
          <p:cNvSpPr/>
          <p:nvPr userDrawn="1"/>
        </p:nvSpPr>
        <p:spPr>
          <a:xfrm>
            <a:off x="615821" y="1681163"/>
            <a:ext cx="5425751" cy="4508500"/>
          </a:xfrm>
          <a:prstGeom prst="roundRect">
            <a:avLst>
              <a:gd name="adj" fmla="val 3629"/>
            </a:avLst>
          </a:prstGeom>
          <a:solidFill>
            <a:schemeClr val="dk1">
              <a:alpha val="68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134A54-B67B-250F-0CDD-EFF2F7D20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E34A0-533A-250E-8809-8FDAB7ECC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B9CDBE-99EE-69A9-4BC7-1749F8689CED}"/>
              </a:ext>
            </a:extLst>
          </p:cNvPr>
          <p:cNvSpPr/>
          <p:nvPr userDrawn="1"/>
        </p:nvSpPr>
        <p:spPr>
          <a:xfrm>
            <a:off x="6113139" y="1681163"/>
            <a:ext cx="5425751" cy="4508500"/>
          </a:xfrm>
          <a:prstGeom prst="roundRect">
            <a:avLst>
              <a:gd name="adj" fmla="val 3629"/>
            </a:avLst>
          </a:prstGeom>
          <a:solidFill>
            <a:schemeClr val="dk1">
              <a:alpha val="68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593DD-624E-5734-FF12-5EA474A2A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71761"/>
            <a:ext cx="5157787" cy="3517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4852B-E5AA-A022-DC15-FB006C0646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F79DA5-1B00-041A-AEDB-0F58E5BE27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71761"/>
            <a:ext cx="5183188" cy="35179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A9BC2-5B51-6514-E28E-31BAB5C7A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7D57D-0783-9FC9-F008-30C423E8D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44C516-BA90-1D7D-C45B-C2033BED9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4646BCB-94CA-0966-40A5-6B929581EC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48622" y="263525"/>
            <a:ext cx="23812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5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C2DF8-49FE-3A56-E0F7-B81924D2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437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47105C-C77F-3EF9-6E42-B027AD366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3D0051-2BB6-4D82-8EE4-6B1CD72F5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A01F60-67C9-84D0-F1D8-A9421C098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38057D-A2D2-7A8D-11F9-892E8A658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8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DD69DD-3E9A-568D-D922-12491226F7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2441" y="4301412"/>
            <a:ext cx="5529901" cy="22375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31395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1A16E-80A7-C4F2-D3E0-6516775BB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6D371-6D0F-48B9-3267-38AC1AF60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7C378-9847-7D74-80BA-47A86B2A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black background with many squares&#10;&#10;Description automatically generated">
            <a:extLst>
              <a:ext uri="{FF2B5EF4-FFF2-40B4-BE49-F238E27FC236}">
                <a16:creationId xmlns:a16="http://schemas.microsoft.com/office/drawing/2014/main" id="{2B3249E2-646B-6C3C-C1B6-A497F55EF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3"/>
          <a:stretch/>
        </p:blipFill>
        <p:spPr>
          <a:xfrm>
            <a:off x="33928" y="0"/>
            <a:ext cx="12158072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466998C-8799-31BD-31E4-9E2A83A160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0354" y="252254"/>
            <a:ext cx="1825625" cy="3651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F0ED72-BC8C-6BE9-E951-87FF5A9069AB}"/>
              </a:ext>
            </a:extLst>
          </p:cNvPr>
          <p:cNvSpPr/>
          <p:nvPr userDrawn="1"/>
        </p:nvSpPr>
        <p:spPr>
          <a:xfrm>
            <a:off x="0" y="0"/>
            <a:ext cx="12192000" cy="163483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5B91DD-8712-7F9F-72F4-C645773ABE17}"/>
              </a:ext>
            </a:extLst>
          </p:cNvPr>
          <p:cNvSpPr/>
          <p:nvPr userDrawn="1"/>
        </p:nvSpPr>
        <p:spPr>
          <a:xfrm>
            <a:off x="0" y="5223164"/>
            <a:ext cx="12192000" cy="163483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1A00C6-1B2B-7135-046C-CACDDA2B4555}"/>
              </a:ext>
            </a:extLst>
          </p:cNvPr>
          <p:cNvSpPr/>
          <p:nvPr userDrawn="1"/>
        </p:nvSpPr>
        <p:spPr>
          <a:xfrm>
            <a:off x="-1" y="1593966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45900E-450A-0357-9FD5-159E0353B8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277" y="1966119"/>
            <a:ext cx="10104437" cy="29257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199CF94-E714-159D-B04B-FD78DBA0B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210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1A16E-80A7-C4F2-D3E0-6516775BB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6D371-6D0F-48B9-3267-38AC1AF60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7C378-9847-7D74-80BA-47A86B2A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black background with many squares&#10;&#10;Description automatically generated">
            <a:extLst>
              <a:ext uri="{FF2B5EF4-FFF2-40B4-BE49-F238E27FC236}">
                <a16:creationId xmlns:a16="http://schemas.microsoft.com/office/drawing/2014/main" id="{2B3249E2-646B-6C3C-C1B6-A497F55EF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3"/>
          <a:stretch/>
        </p:blipFill>
        <p:spPr>
          <a:xfrm>
            <a:off x="33928" y="0"/>
            <a:ext cx="12158072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466998C-8799-31BD-31E4-9E2A83A160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0354" y="252254"/>
            <a:ext cx="18256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7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F41252-A0E3-0279-3544-A9289E34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A0501-CAAA-52D0-C0D8-925D9A424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8F702-EB34-92E0-FB62-7D875C63C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DA9DB-A980-4B6A-ACD0-C0CA1413FA63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BFC2E-05C6-AF9B-E1BB-0AC60AEB4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E8D69-98DA-9123-3DF8-72B07E883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1E02C-09A3-41DB-A35A-9B776BD75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3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71" r:id="rId8"/>
    <p:sldLayoutId id="2147483655" r:id="rId9"/>
    <p:sldLayoutId id="2147483669" r:id="rId10"/>
    <p:sldLayoutId id="2147483670" r:id="rId11"/>
    <p:sldLayoutId id="2147483666" r:id="rId12"/>
    <p:sldLayoutId id="2147483667" r:id="rId13"/>
    <p:sldLayoutId id="2147483668" r:id="rId14"/>
    <p:sldLayoutId id="2147483665" r:id="rId15"/>
    <p:sldLayoutId id="2147483664" r:id="rId16"/>
    <p:sldLayoutId id="2147483660" r:id="rId17"/>
    <p:sldLayoutId id="2147483662" r:id="rId18"/>
    <p:sldLayoutId id="2147483661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43E9C-6B78-6EC3-B6A3-94BF883EA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257" y="1041361"/>
            <a:ext cx="10515600" cy="2288190"/>
          </a:xfrm>
        </p:spPr>
        <p:txBody>
          <a:bodyPr>
            <a:normAutofit/>
          </a:bodyPr>
          <a:lstStyle/>
          <a:p>
            <a:r>
              <a:rPr lang="en-US" sz="2800" dirty="0"/>
              <a:t>Training Presentation:</a:t>
            </a:r>
            <a:br>
              <a:rPr lang="en-US" dirty="0"/>
            </a:br>
            <a:r>
              <a:rPr lang="en-US" sz="4400" dirty="0">
                <a:solidFill>
                  <a:schemeClr val="accent2"/>
                </a:solidFill>
              </a:rPr>
              <a:t>My Patient Summary (MPS) Tool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B44CC7E-2357-660E-A23A-7ADED88B8E17}"/>
              </a:ext>
            </a:extLst>
          </p:cNvPr>
          <p:cNvSpPr txBox="1">
            <a:spLocks/>
          </p:cNvSpPr>
          <p:nvPr/>
        </p:nvSpPr>
        <p:spPr>
          <a:xfrm>
            <a:off x="1743215" y="5995075"/>
            <a:ext cx="1851338" cy="380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Name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C2C2BE6-2EA8-CB76-2288-8E4C35659B08}"/>
              </a:ext>
            </a:extLst>
          </p:cNvPr>
          <p:cNvSpPr txBox="1">
            <a:spLocks/>
          </p:cNvSpPr>
          <p:nvPr/>
        </p:nvSpPr>
        <p:spPr>
          <a:xfrm>
            <a:off x="1743214" y="6262580"/>
            <a:ext cx="1851339" cy="8528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i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Title</a:t>
            </a:r>
          </a:p>
        </p:txBody>
      </p:sp>
      <p:pic>
        <p:nvPicPr>
          <p:cNvPr id="4" name="Picture 3" descr="A grey and white circle with a person in it&#10;&#10;Description automatically generated">
            <a:extLst>
              <a:ext uri="{FF2B5EF4-FFF2-40B4-BE49-F238E27FC236}">
                <a16:creationId xmlns:a16="http://schemas.microsoft.com/office/drawing/2014/main" id="{4E01D9B6-3115-5F6B-3938-B5B4CDCEE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t="5143" r="12657" b="5048"/>
          <a:stretch/>
        </p:blipFill>
        <p:spPr>
          <a:xfrm>
            <a:off x="2141413" y="4861371"/>
            <a:ext cx="1054942" cy="1061697"/>
          </a:xfrm>
          <a:prstGeom prst="ellipse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6C2B4-4DC4-492F-A8A0-39366582B4A6}"/>
              </a:ext>
            </a:extLst>
          </p:cNvPr>
          <p:cNvSpPr txBox="1">
            <a:spLocks/>
          </p:cNvSpPr>
          <p:nvPr/>
        </p:nvSpPr>
        <p:spPr>
          <a:xfrm>
            <a:off x="4930128" y="5995075"/>
            <a:ext cx="1851338" cy="380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Name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8A5C0CA-79AA-F576-9A0B-3C533B07F4E9}"/>
              </a:ext>
            </a:extLst>
          </p:cNvPr>
          <p:cNvSpPr txBox="1">
            <a:spLocks/>
          </p:cNvSpPr>
          <p:nvPr/>
        </p:nvSpPr>
        <p:spPr>
          <a:xfrm>
            <a:off x="4930127" y="6262580"/>
            <a:ext cx="1851339" cy="8528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i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 descr="A grey and white circle with a person in it&#10;&#10;Description automatically generated">
            <a:extLst>
              <a:ext uri="{FF2B5EF4-FFF2-40B4-BE49-F238E27FC236}">
                <a16:creationId xmlns:a16="http://schemas.microsoft.com/office/drawing/2014/main" id="{2F85F797-F359-2B68-D1EA-9A544BDD4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t="5143" r="12657" b="5048"/>
          <a:stretch/>
        </p:blipFill>
        <p:spPr>
          <a:xfrm>
            <a:off x="5328326" y="4861371"/>
            <a:ext cx="1054942" cy="1061697"/>
          </a:xfrm>
          <a:prstGeom prst="ellipse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358F678-E75C-0A3C-68E1-FB91CA918777}"/>
              </a:ext>
            </a:extLst>
          </p:cNvPr>
          <p:cNvSpPr txBox="1">
            <a:spLocks/>
          </p:cNvSpPr>
          <p:nvPr/>
        </p:nvSpPr>
        <p:spPr>
          <a:xfrm>
            <a:off x="8117041" y="5995075"/>
            <a:ext cx="1851338" cy="380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2D0C253-6055-B574-7EE0-0E4AC60F759B}"/>
              </a:ext>
            </a:extLst>
          </p:cNvPr>
          <p:cNvSpPr txBox="1">
            <a:spLocks/>
          </p:cNvSpPr>
          <p:nvPr/>
        </p:nvSpPr>
        <p:spPr>
          <a:xfrm>
            <a:off x="8117040" y="6262580"/>
            <a:ext cx="1851339" cy="8528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i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 descr="A grey and white circle with a person in it&#10;&#10;Description automatically generated">
            <a:extLst>
              <a:ext uri="{FF2B5EF4-FFF2-40B4-BE49-F238E27FC236}">
                <a16:creationId xmlns:a16="http://schemas.microsoft.com/office/drawing/2014/main" id="{8AF94488-2DAD-7D58-76F5-35B750053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t="5143" r="12657" b="5048"/>
          <a:stretch/>
        </p:blipFill>
        <p:spPr>
          <a:xfrm>
            <a:off x="8515239" y="4861371"/>
            <a:ext cx="1054942" cy="10616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5370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F2EDA-65A5-D3D5-D1FA-624FD7839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CDD755-9DCE-1050-7F56-B49910A5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Select Tabs or Subtabs to Include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72DFB7-55C1-FCD5-B91F-42EEE8917B3F}"/>
              </a:ext>
            </a:extLst>
          </p:cNvPr>
          <p:cNvSpPr txBox="1"/>
          <p:nvPr/>
        </p:nvSpPr>
        <p:spPr>
          <a:xfrm>
            <a:off x="243839" y="1940561"/>
            <a:ext cx="3817173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Navigate through the available tabs and subtabs to locate the views most useful for your workflow.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add an item to your dashboard, click the pushpin icon next to the tab /subtab title.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You may pin up to </a:t>
            </a:r>
            <a:r>
              <a:rPr lang="en-US" sz="2800" b="1" dirty="0"/>
              <a:t>8 </a:t>
            </a:r>
            <a:r>
              <a:rPr lang="en-US" sz="2000" dirty="0"/>
              <a:t>total items.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9AF99A-7B97-9E1F-A733-EBA5AE233905}"/>
              </a:ext>
            </a:extLst>
          </p:cNvPr>
          <p:cNvSpPr txBox="1"/>
          <p:nvPr/>
        </p:nvSpPr>
        <p:spPr>
          <a:xfrm>
            <a:off x="3383280" y="5801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27AD4C4-55F0-E069-877B-6468A25A7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9" t="15932"/>
          <a:stretch>
            <a:fillRect/>
          </a:stretch>
        </p:blipFill>
        <p:spPr>
          <a:xfrm>
            <a:off x="4883972" y="2214623"/>
            <a:ext cx="10105069" cy="5176519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174E095-1F3D-4FFE-28F2-E2419745DC63}"/>
              </a:ext>
            </a:extLst>
          </p:cNvPr>
          <p:cNvSpPr/>
          <p:nvPr/>
        </p:nvSpPr>
        <p:spPr>
          <a:xfrm>
            <a:off x="5951220" y="2987041"/>
            <a:ext cx="228600" cy="2895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6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B6146-83BD-08EA-653C-D0EDF5E5A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7CEDD8-24BF-5111-3556-D9C72773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Pinning &amp; Unpinning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3B45C4-F2FA-718D-904B-C4D3F719A0B7}"/>
              </a:ext>
            </a:extLst>
          </p:cNvPr>
          <p:cNvSpPr txBox="1"/>
          <p:nvPr/>
        </p:nvSpPr>
        <p:spPr>
          <a:xfrm>
            <a:off x="243839" y="1940561"/>
            <a:ext cx="4968241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/>
              <a:t>A solid (filled) pin indicates the item is pinned. An empty pin indicates the item is not pinned.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/>
              <a:t>To remove an item, click the solid pin again to unpin it. This can be done from the original tab or from within My Patient Summary.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4CF43-4621-DC6A-69B5-4D3615C820CE}"/>
              </a:ext>
            </a:extLst>
          </p:cNvPr>
          <p:cNvSpPr txBox="1"/>
          <p:nvPr/>
        </p:nvSpPr>
        <p:spPr>
          <a:xfrm>
            <a:off x="3383280" y="5801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Graphic 2" descr="Pin with solid fill">
            <a:extLst>
              <a:ext uri="{FF2B5EF4-FFF2-40B4-BE49-F238E27FC236}">
                <a16:creationId xmlns:a16="http://schemas.microsoft.com/office/drawing/2014/main" id="{2569E4B0-E70B-0491-1B10-713535A74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0000">
            <a:off x="6690362" y="2349330"/>
            <a:ext cx="914400" cy="914400"/>
          </a:xfrm>
          <a:prstGeom prst="rect">
            <a:avLst/>
          </a:prstGeom>
        </p:spPr>
      </p:pic>
      <p:pic>
        <p:nvPicPr>
          <p:cNvPr id="7" name="Graphic 6" descr="Pin outline">
            <a:extLst>
              <a:ext uri="{FF2B5EF4-FFF2-40B4-BE49-F238E27FC236}">
                <a16:creationId xmlns:a16="http://schemas.microsoft.com/office/drawing/2014/main" id="{6B896BD5-560D-DB6E-1197-00938E9DC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>
            <a:off x="6637024" y="3465173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C20FF2-7F61-2D48-7C79-6DD80183158E}"/>
              </a:ext>
            </a:extLst>
          </p:cNvPr>
          <p:cNvSpPr txBox="1"/>
          <p:nvPr/>
        </p:nvSpPr>
        <p:spPr>
          <a:xfrm>
            <a:off x="7740803" y="2671831"/>
            <a:ext cx="3947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= Already pinned to MPS Dashboard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B94A59-7F3B-4732-DA15-AA938061089C}"/>
              </a:ext>
            </a:extLst>
          </p:cNvPr>
          <p:cNvSpPr txBox="1"/>
          <p:nvPr/>
        </p:nvSpPr>
        <p:spPr>
          <a:xfrm>
            <a:off x="7740803" y="3837640"/>
            <a:ext cx="3947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= Not pinned to the MPS Dashboard</a:t>
            </a:r>
          </a:p>
        </p:txBody>
      </p:sp>
    </p:spTree>
    <p:extLst>
      <p:ext uri="{BB962C8B-B14F-4D97-AF65-F5344CB8AC3E}">
        <p14:creationId xmlns:p14="http://schemas.microsoft.com/office/powerpoint/2010/main" val="3141094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55065-BFA2-A732-2DF0-9A74D5065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04F84-6170-2FF0-8110-5828C27AD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31855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NOTE: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Please view our Introduction to the HIE Portal guide or video to learn more about the contents of each tab and subtab in the HIE Portal.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BB4C99B-E05C-881F-822D-C52E6E27EA93}"/>
              </a:ext>
            </a:extLst>
          </p:cNvPr>
          <p:cNvSpPr txBox="1">
            <a:spLocks/>
          </p:cNvSpPr>
          <p:nvPr/>
        </p:nvSpPr>
        <p:spPr>
          <a:xfrm>
            <a:off x="1158240" y="1783458"/>
            <a:ext cx="9875520" cy="4129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209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5E89D-155F-BED0-E39A-D955ABA7F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AC6B68C-B44E-C751-FB93-615A7D618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5" t="13839"/>
          <a:stretch>
            <a:fillRect/>
          </a:stretch>
        </p:blipFill>
        <p:spPr>
          <a:xfrm>
            <a:off x="4107191" y="2582957"/>
            <a:ext cx="8710777" cy="4524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75F7FF0-030F-70C4-36C3-891C5C498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Accessing MPS Dashboard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398537-DD45-D832-B1EF-863F2BDA4525}"/>
              </a:ext>
            </a:extLst>
          </p:cNvPr>
          <p:cNvSpPr txBox="1"/>
          <p:nvPr/>
        </p:nvSpPr>
        <p:spPr>
          <a:xfrm>
            <a:off x="243839" y="1940561"/>
            <a:ext cx="3126051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Once you have pinned at least one item: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Open the My Patient Summary tab from the patient navigation menu.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Your dashboard will display tiled windows containing your pinned items.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B59E5E-EF8A-047D-ED69-31FFA473E6A3}"/>
              </a:ext>
            </a:extLst>
          </p:cNvPr>
          <p:cNvSpPr txBox="1"/>
          <p:nvPr/>
        </p:nvSpPr>
        <p:spPr>
          <a:xfrm>
            <a:off x="3383280" y="5801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85383CA-F7CD-AFB6-A5A7-F5AD964EAC8E}"/>
              </a:ext>
            </a:extLst>
          </p:cNvPr>
          <p:cNvSpPr/>
          <p:nvPr/>
        </p:nvSpPr>
        <p:spPr>
          <a:xfrm>
            <a:off x="4165557" y="3225355"/>
            <a:ext cx="269480" cy="2641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C40F483-B211-63E8-333B-0743A02F7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7" t="26247" r="78370" b="68723"/>
          <a:stretch>
            <a:fillRect/>
          </a:stretch>
        </p:blipFill>
        <p:spPr>
          <a:xfrm>
            <a:off x="5172338" y="2167263"/>
            <a:ext cx="1131082" cy="1108757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D264B5-4D14-6735-03B2-26CE2A6CE7C2}"/>
              </a:ext>
            </a:extLst>
          </p:cNvPr>
          <p:cNvCxnSpPr>
            <a:cxnSpLocks/>
          </p:cNvCxnSpPr>
          <p:nvPr/>
        </p:nvCxnSpPr>
        <p:spPr>
          <a:xfrm flipV="1">
            <a:off x="4177131" y="2167263"/>
            <a:ext cx="950454" cy="10744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915732-B2C8-1A81-266B-24FCCF321D7D}"/>
              </a:ext>
            </a:extLst>
          </p:cNvPr>
          <p:cNvCxnSpPr>
            <a:cxnSpLocks/>
          </p:cNvCxnSpPr>
          <p:nvPr/>
        </p:nvCxnSpPr>
        <p:spPr>
          <a:xfrm flipV="1">
            <a:off x="4435037" y="3276020"/>
            <a:ext cx="1868383" cy="2134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21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E0B80-C1DC-1905-7392-01B2F1DE4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4DA818A-7E90-C925-412D-7E7B0AFB6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5" t="13839"/>
          <a:stretch>
            <a:fillRect/>
          </a:stretch>
        </p:blipFill>
        <p:spPr>
          <a:xfrm>
            <a:off x="4107191" y="2582957"/>
            <a:ext cx="8710777" cy="4524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BB0408F-F13D-E7B6-E7C7-07C74B916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Rearranging Your Dashboard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DC4700-603C-B958-26A1-679E9EB241B7}"/>
              </a:ext>
            </a:extLst>
          </p:cNvPr>
          <p:cNvSpPr txBox="1"/>
          <p:nvPr/>
        </p:nvSpPr>
        <p:spPr>
          <a:xfrm>
            <a:off x="243839" y="1940561"/>
            <a:ext cx="3580272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Hover over the tile or window you wish to move.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four-way arrow icon will appear in the top right.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Click and drag this icon to rearrange tiles in your preferred order.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Your layout changes are saved automatically.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710E2B-DBE7-FF3D-04F1-4AC9804C17FB}"/>
              </a:ext>
            </a:extLst>
          </p:cNvPr>
          <p:cNvSpPr txBox="1"/>
          <p:nvPr/>
        </p:nvSpPr>
        <p:spPr>
          <a:xfrm>
            <a:off x="3383280" y="5801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552F93F-A0C8-A730-2C77-C01060E1BD9D}"/>
              </a:ext>
            </a:extLst>
          </p:cNvPr>
          <p:cNvSpPr/>
          <p:nvPr/>
        </p:nvSpPr>
        <p:spPr>
          <a:xfrm>
            <a:off x="8183879" y="3352800"/>
            <a:ext cx="274321" cy="2667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4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5C9F5-6BCC-6CFE-EB66-187494C8D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7F8EC6-0132-F861-737E-3DACF6AF7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23669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3.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Setting My Patient Summary as Your Default View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73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D525E-70AE-7204-A7DC-0335C3F9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6117363-161E-F116-BFD7-52E314C6B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14634" r="-132" b="-641"/>
          <a:stretch>
            <a:fillRect/>
          </a:stretch>
        </p:blipFill>
        <p:spPr>
          <a:xfrm>
            <a:off x="4780280" y="2087652"/>
            <a:ext cx="8181065" cy="4230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E42F17-4CB1-6DFD-826C-C36CC934E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 User Settings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A8EE23-B6F0-8A61-7A3B-7EA612ABC8D1}"/>
              </a:ext>
            </a:extLst>
          </p:cNvPr>
          <p:cNvSpPr txBox="1"/>
          <p:nvPr/>
        </p:nvSpPr>
        <p:spPr>
          <a:xfrm>
            <a:off x="243839" y="1940561"/>
            <a:ext cx="313944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Click on the user settings icon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43DED7-DBEE-BBC8-9889-BB038431B633}"/>
              </a:ext>
            </a:extLst>
          </p:cNvPr>
          <p:cNvSpPr txBox="1"/>
          <p:nvPr/>
        </p:nvSpPr>
        <p:spPr>
          <a:xfrm>
            <a:off x="3383280" y="5801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D533902-CA0C-2A3D-A968-B081E7ECA7BA}"/>
              </a:ext>
            </a:extLst>
          </p:cNvPr>
          <p:cNvSpPr/>
          <p:nvPr/>
        </p:nvSpPr>
        <p:spPr>
          <a:xfrm>
            <a:off x="4768405" y="5710832"/>
            <a:ext cx="361736" cy="369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D337580-063D-6131-D055-044CE6347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4" t="90127" r="78672" b="4685"/>
          <a:stretch>
            <a:fillRect/>
          </a:stretch>
        </p:blipFill>
        <p:spPr>
          <a:xfrm>
            <a:off x="3070196" y="4385269"/>
            <a:ext cx="1249151" cy="1325563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C8221D-8697-0519-6D0C-0B9B7F14BB73}"/>
              </a:ext>
            </a:extLst>
          </p:cNvPr>
          <p:cNvCxnSpPr/>
          <p:nvPr/>
        </p:nvCxnSpPr>
        <p:spPr>
          <a:xfrm>
            <a:off x="4365938" y="4314423"/>
            <a:ext cx="764203" cy="13964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555C4A-85A0-4698-0CFB-0CBA65D0AA90}"/>
              </a:ext>
            </a:extLst>
          </p:cNvPr>
          <p:cNvCxnSpPr>
            <a:cxnSpLocks/>
          </p:cNvCxnSpPr>
          <p:nvPr/>
        </p:nvCxnSpPr>
        <p:spPr>
          <a:xfrm>
            <a:off x="2995241" y="5801360"/>
            <a:ext cx="1785039" cy="2788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88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F08A6-8730-1EAD-6D4D-F952023BA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CACFF61-09DF-F77D-EA2B-BE2F9990C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2" t="26628" r="37814" b="14533"/>
          <a:stretch>
            <a:fillRect/>
          </a:stretch>
        </p:blipFill>
        <p:spPr>
          <a:xfrm>
            <a:off x="5203655" y="2131820"/>
            <a:ext cx="6590413" cy="4361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57C1ACC-ECA2-1947-5163-8332F86A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Rearrange Tabs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26333D-97CA-BAFB-CD2A-561043320EC7}"/>
              </a:ext>
            </a:extLst>
          </p:cNvPr>
          <p:cNvSpPr txBox="1"/>
          <p:nvPr/>
        </p:nvSpPr>
        <p:spPr>
          <a:xfrm>
            <a:off x="243839" y="2409532"/>
            <a:ext cx="476559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the arrows to reorder the list.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Move My Patient Summary to the top of the list to make it your default view.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Click Save.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3516C3-016E-79B6-E6CC-065FAEB6CACC}"/>
              </a:ext>
            </a:extLst>
          </p:cNvPr>
          <p:cNvSpPr txBox="1"/>
          <p:nvPr/>
        </p:nvSpPr>
        <p:spPr>
          <a:xfrm>
            <a:off x="3383280" y="5801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F2E5F10-0890-54D7-9AB3-4B65E7B59EFB}"/>
              </a:ext>
            </a:extLst>
          </p:cNvPr>
          <p:cNvSpPr/>
          <p:nvPr/>
        </p:nvSpPr>
        <p:spPr>
          <a:xfrm>
            <a:off x="10559962" y="4238871"/>
            <a:ext cx="361736" cy="369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398E1E5-0C6A-5F07-F5AF-97E962955830}"/>
              </a:ext>
            </a:extLst>
          </p:cNvPr>
          <p:cNvSpPr/>
          <p:nvPr/>
        </p:nvSpPr>
        <p:spPr>
          <a:xfrm>
            <a:off x="5906119" y="4159405"/>
            <a:ext cx="5519853" cy="5464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53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6DCDB-9B4B-9D32-89E6-C6FC61222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831F22A-B8A8-C2E6-2024-6D6F88899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3" t="15331"/>
          <a:stretch>
            <a:fillRect/>
          </a:stretch>
        </p:blipFill>
        <p:spPr>
          <a:xfrm>
            <a:off x="4317052" y="2037864"/>
            <a:ext cx="11569012" cy="5891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4B64EC-FB72-A584-B60B-9DB53D088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Controls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633041-7900-BDAD-DA19-B7EE0B4F9782}"/>
              </a:ext>
            </a:extLst>
          </p:cNvPr>
          <p:cNvSpPr txBox="1"/>
          <p:nvPr/>
        </p:nvSpPr>
        <p:spPr>
          <a:xfrm>
            <a:off x="400371" y="2037864"/>
            <a:ext cx="3916681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All standard data controls remain available within pinned tiles, including: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Column display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Hide My Organization Data (when applicable)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12F798-AD45-1803-24CB-C0F0EABCF47F}"/>
              </a:ext>
            </a:extLst>
          </p:cNvPr>
          <p:cNvSpPr txBox="1"/>
          <p:nvPr/>
        </p:nvSpPr>
        <p:spPr>
          <a:xfrm>
            <a:off x="3383280" y="5801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6AB049-CB2E-4EDD-6435-4FD2C58D2B21}"/>
              </a:ext>
            </a:extLst>
          </p:cNvPr>
          <p:cNvSpPr/>
          <p:nvPr/>
        </p:nvSpPr>
        <p:spPr>
          <a:xfrm>
            <a:off x="8631534" y="3368711"/>
            <a:ext cx="1447960" cy="2732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D156E8-36D1-0342-2A2F-8171DCDF427B}"/>
              </a:ext>
            </a:extLst>
          </p:cNvPr>
          <p:cNvSpPr/>
          <p:nvPr/>
        </p:nvSpPr>
        <p:spPr>
          <a:xfrm>
            <a:off x="8783934" y="3641915"/>
            <a:ext cx="1897464" cy="1683710"/>
          </a:xfrm>
          <a:prstGeom prst="roundRect">
            <a:avLst>
              <a:gd name="adj" fmla="val 1129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5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87F59-FF72-97A4-A04A-BA377B84B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98FBBFB-AB25-454B-7796-1CE410477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7" t="15315"/>
          <a:stretch>
            <a:fillRect/>
          </a:stretch>
        </p:blipFill>
        <p:spPr>
          <a:xfrm>
            <a:off x="5524500" y="2479247"/>
            <a:ext cx="6410131" cy="3242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8B2C0A9-C3CC-8191-521C-0AAA6F70E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0" t="15315"/>
          <a:stretch>
            <a:fillRect/>
          </a:stretch>
        </p:blipFill>
        <p:spPr>
          <a:xfrm>
            <a:off x="3867548" y="1832590"/>
            <a:ext cx="3497544" cy="6273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6F8F7A4-1D73-CD5A-DF38-ED909F2FA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Instructions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2DF841-F3EB-51E5-AE39-596EC2E42597}"/>
              </a:ext>
            </a:extLst>
          </p:cNvPr>
          <p:cNvSpPr txBox="1"/>
          <p:nvPr/>
        </p:nvSpPr>
        <p:spPr>
          <a:xfrm>
            <a:off x="400371" y="2037864"/>
            <a:ext cx="3314777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Quick reference instructions are always available in MPS. 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Click the retractable drawer labeled Definitions.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instruction panel is available whenever at least one tab is pinned.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E31838-C6E6-AFD5-54DA-96B0CC82C301}"/>
              </a:ext>
            </a:extLst>
          </p:cNvPr>
          <p:cNvSpPr txBox="1"/>
          <p:nvPr/>
        </p:nvSpPr>
        <p:spPr>
          <a:xfrm>
            <a:off x="3383280" y="5801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E3A133D-9864-A39D-839A-5F6F84578F46}"/>
              </a:ext>
            </a:extLst>
          </p:cNvPr>
          <p:cNvSpPr/>
          <p:nvPr/>
        </p:nvSpPr>
        <p:spPr>
          <a:xfrm>
            <a:off x="6940347" y="3157980"/>
            <a:ext cx="308865" cy="9426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EF32FBE-2BEA-6878-50DB-8962A64AD047}"/>
              </a:ext>
            </a:extLst>
          </p:cNvPr>
          <p:cNvSpPr/>
          <p:nvPr/>
        </p:nvSpPr>
        <p:spPr>
          <a:xfrm>
            <a:off x="8685622" y="2686636"/>
            <a:ext cx="3318234" cy="1385741"/>
          </a:xfrm>
          <a:prstGeom prst="roundRect">
            <a:avLst>
              <a:gd name="adj" fmla="val 1129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17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7528C-EE95-4BFF-837F-736FB42297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purpose and benefits of the My Patient Summary tool</a:t>
            </a:r>
          </a:p>
          <a:p>
            <a:pPr>
              <a:lnSpc>
                <a:spcPct val="150000"/>
              </a:lnSpc>
            </a:pPr>
            <a:r>
              <a:rPr lang="en-US" dirty="0"/>
              <a:t>How to configure your My Patient Summary dashboard</a:t>
            </a:r>
          </a:p>
          <a:p>
            <a:pPr>
              <a:lnSpc>
                <a:spcPct val="150000"/>
              </a:lnSpc>
            </a:pPr>
            <a:r>
              <a:rPr lang="en-US" dirty="0"/>
              <a:t>How to set My Patient Summary as your default landing page</a:t>
            </a:r>
          </a:p>
          <a:p>
            <a:pPr>
              <a:lnSpc>
                <a:spcPct val="150000"/>
              </a:lnSpc>
            </a:pPr>
            <a:r>
              <a:rPr lang="en-US" dirty="0"/>
              <a:t>Helpful tips for using and managing your dashboard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2CCCD6-930C-C357-298F-610D6AA9D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3838424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5A634-0325-AA54-43AE-F0E19AE34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53F41-C990-5503-F225-83F5AAD504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purpose and benefits of the My Patient Summary tool</a:t>
            </a:r>
          </a:p>
          <a:p>
            <a:pPr>
              <a:lnSpc>
                <a:spcPct val="150000"/>
              </a:lnSpc>
            </a:pPr>
            <a:r>
              <a:rPr lang="en-US" dirty="0"/>
              <a:t>How to configure your My Patient Summary dashboard</a:t>
            </a:r>
          </a:p>
          <a:p>
            <a:pPr>
              <a:lnSpc>
                <a:spcPct val="150000"/>
              </a:lnSpc>
            </a:pPr>
            <a:r>
              <a:rPr lang="en-US" dirty="0"/>
              <a:t>How to set My Patient Summary as your default landing page</a:t>
            </a:r>
          </a:p>
          <a:p>
            <a:pPr>
              <a:lnSpc>
                <a:spcPct val="150000"/>
              </a:lnSpc>
            </a:pPr>
            <a:r>
              <a:rPr lang="en-US" dirty="0"/>
              <a:t>Helpful tips for using and managing your dashboard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465870-66CB-64FB-F1CE-0535FA7E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learned</a:t>
            </a:r>
          </a:p>
        </p:txBody>
      </p:sp>
    </p:spTree>
    <p:extLst>
      <p:ext uri="{BB962C8B-B14F-4D97-AF65-F5344CB8AC3E}">
        <p14:creationId xmlns:p14="http://schemas.microsoft.com/office/powerpoint/2010/main" val="27940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4D4C61-FB27-7B36-C3D3-69CCD58B9D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EE078E-ABB2-160E-7818-803723DF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66" y="1524431"/>
            <a:ext cx="3788188" cy="679731"/>
          </a:xfrm>
        </p:spPr>
        <p:txBody>
          <a:bodyPr>
            <a:normAutofit fontScale="90000"/>
          </a:bodyPr>
          <a:lstStyle/>
          <a:p>
            <a:r>
              <a:rPr lang="en-US" dirty="0"/>
              <a:t>Related Topics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" name="Picture 1" descr="A screenshot of a website&#10;&#10;AI-generated content may be incorrect.">
            <a:extLst>
              <a:ext uri="{FF2B5EF4-FFF2-40B4-BE49-F238E27FC236}">
                <a16:creationId xmlns:a16="http://schemas.microsoft.com/office/drawing/2014/main" id="{38E73AA0-00A5-0EF5-2C17-12CBF76B1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" t="12410" r="8982" b="1713"/>
          <a:stretch>
            <a:fillRect/>
          </a:stretch>
        </p:blipFill>
        <p:spPr>
          <a:xfrm>
            <a:off x="5339389" y="1524431"/>
            <a:ext cx="5760375" cy="36752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F2D855-8022-4F4E-7F79-5289D565B0CB}"/>
              </a:ext>
            </a:extLst>
          </p:cNvPr>
          <p:cNvSpPr txBox="1"/>
          <p:nvPr/>
        </p:nvSpPr>
        <p:spPr>
          <a:xfrm>
            <a:off x="739202" y="2060769"/>
            <a:ext cx="3788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Overview of the HIE Portal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2-factor authentication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Population Explorer tool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1FA8F-8E86-4068-7733-17D898709E6A}"/>
              </a:ext>
            </a:extLst>
          </p:cNvPr>
          <p:cNvSpPr txBox="1"/>
          <p:nvPr/>
        </p:nvSpPr>
        <p:spPr>
          <a:xfrm>
            <a:off x="3676853" y="5975461"/>
            <a:ext cx="7665981" cy="275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25"/>
              </a:lnSpc>
            </a:pPr>
            <a:r>
              <a:rPr lang="en-US" sz="2400" spc="547" dirty="0">
                <a:solidFill>
                  <a:srgbClr val="002147"/>
                </a:solidFill>
                <a:latin typeface="Raleway Bold"/>
              </a:rPr>
              <a:t>healthEconnectAK.org/Resources</a:t>
            </a:r>
          </a:p>
        </p:txBody>
      </p:sp>
    </p:spTree>
    <p:extLst>
      <p:ext uri="{BB962C8B-B14F-4D97-AF65-F5344CB8AC3E}">
        <p14:creationId xmlns:p14="http://schemas.microsoft.com/office/powerpoint/2010/main" val="3486667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8CEF2E84-977B-CFCB-6E97-C0BFBF0702FA}"/>
              </a:ext>
            </a:extLst>
          </p:cNvPr>
          <p:cNvSpPr/>
          <p:nvPr/>
        </p:nvSpPr>
        <p:spPr>
          <a:xfrm>
            <a:off x="3689585" y="887991"/>
            <a:ext cx="5614454" cy="1122891"/>
          </a:xfrm>
          <a:custGeom>
            <a:avLst/>
            <a:gdLst/>
            <a:ahLst/>
            <a:cxnLst/>
            <a:rect l="l" t="t" r="r" b="b"/>
            <a:pathLst>
              <a:path w="5614454" h="1122891">
                <a:moveTo>
                  <a:pt x="0" y="0"/>
                </a:moveTo>
                <a:lnTo>
                  <a:pt x="5614454" y="0"/>
                </a:lnTo>
                <a:lnTo>
                  <a:pt x="5614454" y="1122891"/>
                </a:lnTo>
                <a:lnTo>
                  <a:pt x="0" y="1122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B40228-B813-F5EA-2692-D31BD8179852}"/>
              </a:ext>
            </a:extLst>
          </p:cNvPr>
          <p:cNvSpPr txBox="1"/>
          <p:nvPr/>
        </p:nvSpPr>
        <p:spPr>
          <a:xfrm>
            <a:off x="1625600" y="2642841"/>
            <a:ext cx="9982200" cy="285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57"/>
              </a:lnSpc>
            </a:pPr>
            <a:r>
              <a:rPr lang="en-US" sz="2400" spc="547" dirty="0">
                <a:solidFill>
                  <a:srgbClr val="002147"/>
                </a:solidFill>
                <a:latin typeface="Raleway Bold"/>
              </a:rPr>
              <a:t>DEMONSTRATIONS OR MORE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86058-1882-462B-161D-4E20491BDA9E}"/>
              </a:ext>
            </a:extLst>
          </p:cNvPr>
          <p:cNvSpPr txBox="1"/>
          <p:nvPr/>
        </p:nvSpPr>
        <p:spPr>
          <a:xfrm>
            <a:off x="2997201" y="3009536"/>
            <a:ext cx="6890461" cy="333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35"/>
              </a:lnSpc>
            </a:pPr>
            <a:r>
              <a:rPr lang="en-US" sz="2113" spc="147" dirty="0">
                <a:solidFill>
                  <a:srgbClr val="002147"/>
                </a:solidFill>
                <a:latin typeface="Raleway"/>
              </a:rPr>
              <a:t>info@healtheconnectak.org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E9BAFE-F8AA-78E1-784A-D3C4479FBEE9}"/>
              </a:ext>
            </a:extLst>
          </p:cNvPr>
          <p:cNvSpPr txBox="1"/>
          <p:nvPr/>
        </p:nvSpPr>
        <p:spPr>
          <a:xfrm>
            <a:off x="2972255" y="5605566"/>
            <a:ext cx="6915407" cy="275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25"/>
              </a:lnSpc>
            </a:pPr>
            <a:r>
              <a:rPr lang="en-US" sz="2400" spc="547" dirty="0">
                <a:solidFill>
                  <a:srgbClr val="002147"/>
                </a:solidFill>
                <a:latin typeface="Raleway Bold"/>
              </a:rPr>
              <a:t>healthEconnect WEBSITE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AF911A-170C-6968-0CDF-A69BE7022AD9}"/>
              </a:ext>
            </a:extLst>
          </p:cNvPr>
          <p:cNvSpPr txBox="1"/>
          <p:nvPr/>
        </p:nvSpPr>
        <p:spPr>
          <a:xfrm>
            <a:off x="2972253" y="5907669"/>
            <a:ext cx="6915407" cy="333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35"/>
              </a:lnSpc>
            </a:pPr>
            <a:r>
              <a:rPr lang="en-US" sz="2113" spc="126" dirty="0">
                <a:solidFill>
                  <a:srgbClr val="002147"/>
                </a:solidFill>
                <a:latin typeface="Raleway"/>
              </a:rPr>
              <a:t>https://www.healtheconnectak.org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66270F-93E9-210F-7A94-0AC7B93EF5B0}"/>
              </a:ext>
            </a:extLst>
          </p:cNvPr>
          <p:cNvSpPr txBox="1"/>
          <p:nvPr/>
        </p:nvSpPr>
        <p:spPr>
          <a:xfrm>
            <a:off x="2972255" y="4068003"/>
            <a:ext cx="6915405" cy="275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25"/>
              </a:lnSpc>
            </a:pPr>
            <a:r>
              <a:rPr lang="en-US" sz="2400" spc="547" dirty="0">
                <a:solidFill>
                  <a:srgbClr val="002147"/>
                </a:solidFill>
                <a:latin typeface="Raleway Bold"/>
              </a:rPr>
              <a:t>HELP WITH EXISTING ACCOUNTS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736CEE-E5FE-195F-CFB0-E78C11EB6661}"/>
              </a:ext>
            </a:extLst>
          </p:cNvPr>
          <p:cNvSpPr txBox="1"/>
          <p:nvPr/>
        </p:nvSpPr>
        <p:spPr>
          <a:xfrm>
            <a:off x="2972255" y="4458602"/>
            <a:ext cx="6915407" cy="333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35"/>
              </a:lnSpc>
            </a:pPr>
            <a:r>
              <a:rPr lang="en-US" sz="2113" spc="147" dirty="0">
                <a:solidFill>
                  <a:srgbClr val="002147"/>
                </a:solidFill>
                <a:latin typeface="Raleway"/>
              </a:rPr>
              <a:t>support@healtheconnectak.org</a:t>
            </a:r>
          </a:p>
        </p:txBody>
      </p:sp>
    </p:spTree>
    <p:extLst>
      <p:ext uri="{BB962C8B-B14F-4D97-AF65-F5344CB8AC3E}">
        <p14:creationId xmlns:p14="http://schemas.microsoft.com/office/powerpoint/2010/main" val="1921640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5C60B3-4A3F-A417-D76A-02BFDF6F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30" y="1867328"/>
            <a:ext cx="11279740" cy="312334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1. </a:t>
            </a:r>
            <a:br>
              <a:rPr lang="en-US" dirty="0"/>
            </a:br>
            <a:r>
              <a:rPr lang="en-US" dirty="0"/>
              <a:t>The purpose and benefits of the </a:t>
            </a:r>
            <a:br>
              <a:rPr lang="en-US" dirty="0"/>
            </a:br>
            <a:r>
              <a:rPr lang="en-US" dirty="0"/>
              <a:t>My Patient Summary tool</a:t>
            </a:r>
          </a:p>
        </p:txBody>
      </p:sp>
    </p:spTree>
    <p:extLst>
      <p:ext uri="{BB962C8B-B14F-4D97-AF65-F5344CB8AC3E}">
        <p14:creationId xmlns:p14="http://schemas.microsoft.com/office/powerpoint/2010/main" val="2837045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C5DDA93-04A4-ED30-2D59-69959AEFD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8" t="15197"/>
          <a:stretch>
            <a:fillRect/>
          </a:stretch>
        </p:blipFill>
        <p:spPr>
          <a:xfrm>
            <a:off x="4517777" y="2309606"/>
            <a:ext cx="8344783" cy="427551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90E129-1AB9-A5A4-5860-7629194CF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My Patient Summary?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EE0068-749A-388D-A0CE-271669C80467}"/>
              </a:ext>
            </a:extLst>
          </p:cNvPr>
          <p:cNvSpPr txBox="1"/>
          <p:nvPr/>
        </p:nvSpPr>
        <p:spPr>
          <a:xfrm>
            <a:off x="243840" y="2125227"/>
            <a:ext cx="3812482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customizable dashboard in the HIE Portal 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Lets each user create a personalized view of the patient information most relevant to their role and workflow. 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Instead of navigating across multiple tabs and subtabs to access specific data, MPS consolidates selected views into a single dashboard.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176D762-6319-C7C6-9908-1A31D91C64AA}"/>
              </a:ext>
            </a:extLst>
          </p:cNvPr>
          <p:cNvSpPr/>
          <p:nvPr/>
        </p:nvSpPr>
        <p:spPr>
          <a:xfrm>
            <a:off x="4564417" y="2625711"/>
            <a:ext cx="259138" cy="17380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DD6B580-179A-68C6-C645-FE106C94793E}"/>
              </a:ext>
            </a:extLst>
          </p:cNvPr>
          <p:cNvSpPr/>
          <p:nvPr/>
        </p:nvSpPr>
        <p:spPr>
          <a:xfrm>
            <a:off x="4900823" y="2941243"/>
            <a:ext cx="2509824" cy="3003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AFA5279-95BE-0FA9-E0E1-E04F6350AF39}"/>
              </a:ext>
            </a:extLst>
          </p:cNvPr>
          <p:cNvSpPr/>
          <p:nvPr/>
        </p:nvSpPr>
        <p:spPr>
          <a:xfrm>
            <a:off x="5078321" y="2625711"/>
            <a:ext cx="5564508" cy="2446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CF17FF-9AB5-2DB0-6F30-CAF85B780C19}"/>
              </a:ext>
            </a:extLst>
          </p:cNvPr>
          <p:cNvSpPr txBox="1"/>
          <p:nvPr/>
        </p:nvSpPr>
        <p:spPr>
          <a:xfrm>
            <a:off x="5539775" y="1940561"/>
            <a:ext cx="6300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5406B"/>
                </a:solidFill>
              </a:rPr>
              <a:t>BEFORE:</a:t>
            </a:r>
          </a:p>
        </p:txBody>
      </p:sp>
    </p:spTree>
    <p:extLst>
      <p:ext uri="{BB962C8B-B14F-4D97-AF65-F5344CB8AC3E}">
        <p14:creationId xmlns:p14="http://schemas.microsoft.com/office/powerpoint/2010/main" val="255248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40D37-3B3C-F905-6D7F-89517D8FF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D3ADB4-652F-1D60-ADF5-D2F3A52A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it works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563BB0-A2E8-74D3-723B-77669AF7FD1F}"/>
              </a:ext>
            </a:extLst>
          </p:cNvPr>
          <p:cNvSpPr txBox="1"/>
          <p:nvPr/>
        </p:nvSpPr>
        <p:spPr>
          <a:xfrm>
            <a:off x="243838" y="1940561"/>
            <a:ext cx="4328161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MPS made up of pinned tabs or subtabs from elsewhere in the portal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You can pin up to 8 items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Each pinned item appears as its own window (tile)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Tiles display live data and retain the same functionality as their original tab views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Once configured, your layout applies across all patient charts you 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7D5DB-06D8-C86A-41B9-A8000ADA25DE}"/>
              </a:ext>
            </a:extLst>
          </p:cNvPr>
          <p:cNvSpPr txBox="1"/>
          <p:nvPr/>
        </p:nvSpPr>
        <p:spPr>
          <a:xfrm>
            <a:off x="3383280" y="5801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F7F9FA1-68A1-BE0E-F663-9FA8F0816583}"/>
              </a:ext>
            </a:extLst>
          </p:cNvPr>
          <p:cNvGrpSpPr/>
          <p:nvPr/>
        </p:nvGrpSpPr>
        <p:grpSpPr>
          <a:xfrm>
            <a:off x="5567411" y="2318074"/>
            <a:ext cx="6218875" cy="4385177"/>
            <a:chOff x="4991250" y="1298122"/>
            <a:chExt cx="6218875" cy="4385177"/>
          </a:xfrm>
        </p:grpSpPr>
        <p:pic>
          <p:nvPicPr>
            <p:cNvPr id="8" name="Picture 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B11E1B1-96BA-19DC-1A92-ED8E2887D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67" t="15530" r="1320" b="-1"/>
            <a:stretch>
              <a:fillRect/>
            </a:stretch>
          </p:blipFill>
          <p:spPr>
            <a:xfrm>
              <a:off x="4991250" y="1298122"/>
              <a:ext cx="6218875" cy="3227728"/>
            </a:xfrm>
            <a:prstGeom prst="rect">
              <a:avLst/>
            </a:prstGeom>
          </p:spPr>
        </p:pic>
        <p:pic>
          <p:nvPicPr>
            <p:cNvPr id="3" name="Picture 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26C8DDDF-FC3D-9AB6-F405-BAF03A486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67" t="57102" r="1320" b="-1"/>
            <a:stretch>
              <a:fillRect/>
            </a:stretch>
          </p:blipFill>
          <p:spPr>
            <a:xfrm>
              <a:off x="4991250" y="4044043"/>
              <a:ext cx="6218875" cy="1639256"/>
            </a:xfrm>
            <a:prstGeom prst="rect">
              <a:avLst/>
            </a:prstGeom>
          </p:spPr>
        </p:pic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771881-B896-8F34-0D4F-8268A11D9AD1}"/>
              </a:ext>
            </a:extLst>
          </p:cNvPr>
          <p:cNvSpPr/>
          <p:nvPr/>
        </p:nvSpPr>
        <p:spPr>
          <a:xfrm>
            <a:off x="5869900" y="2525314"/>
            <a:ext cx="5916386" cy="4177938"/>
          </a:xfrm>
          <a:prstGeom prst="roundRect">
            <a:avLst>
              <a:gd name="adj" fmla="val 331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EC24F6-59BE-8F5B-808E-A97E7DC78204}"/>
              </a:ext>
            </a:extLst>
          </p:cNvPr>
          <p:cNvSpPr txBox="1"/>
          <p:nvPr/>
        </p:nvSpPr>
        <p:spPr>
          <a:xfrm>
            <a:off x="5567411" y="1900080"/>
            <a:ext cx="6218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5406B"/>
                </a:solidFill>
              </a:rPr>
              <a:t>AFTER:</a:t>
            </a:r>
          </a:p>
        </p:txBody>
      </p:sp>
    </p:spTree>
    <p:extLst>
      <p:ext uri="{BB962C8B-B14F-4D97-AF65-F5344CB8AC3E}">
        <p14:creationId xmlns:p14="http://schemas.microsoft.com/office/powerpoint/2010/main" val="376350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BC7BE-E266-2CEC-A28F-0FFC6B7F9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41B0D3-7C89-FC99-FA75-2E77AE1CD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2.</a:t>
            </a:r>
            <a:br>
              <a:rPr lang="en-US" dirty="0"/>
            </a:br>
            <a:r>
              <a:rPr lang="en-US" dirty="0"/>
              <a:t> How to configure your </a:t>
            </a:r>
            <a:br>
              <a:rPr lang="en-US" dirty="0"/>
            </a:br>
            <a:r>
              <a:rPr lang="en-US" dirty="0"/>
              <a:t>My Patient Summary dashboard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02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90E129-1AB9-A5A4-5860-7629194CF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 into the HIE Portal: Web</a:t>
            </a:r>
          </a:p>
        </p:txBody>
      </p:sp>
      <p:pic>
        <p:nvPicPr>
          <p:cNvPr id="10" name="Content Placeholder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F5FAB95-D565-ABA7-7D1C-35AF3861E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/>
          <a:stretch>
            <a:fillRect/>
          </a:stretch>
        </p:blipFill>
        <p:spPr>
          <a:xfrm>
            <a:off x="3930004" y="1940561"/>
            <a:ext cx="7993245" cy="446087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EE0068-749A-388D-A0CE-271669C80467}"/>
              </a:ext>
            </a:extLst>
          </p:cNvPr>
          <p:cNvSpPr txBox="1"/>
          <p:nvPr/>
        </p:nvSpPr>
        <p:spPr>
          <a:xfrm>
            <a:off x="243840" y="1940561"/>
            <a:ext cx="2875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Go to </a:t>
            </a:r>
            <a:r>
              <a:rPr lang="en-US" sz="2000" dirty="0" err="1"/>
              <a:t>healthEconnectAK.org</a:t>
            </a:r>
            <a:r>
              <a:rPr lang="en-US" sz="2000" dirty="0"/>
              <a:t> and select </a:t>
            </a:r>
            <a:r>
              <a:rPr lang="en-US" sz="2000" b="1" dirty="0"/>
              <a:t>Portal Login</a:t>
            </a:r>
            <a:r>
              <a:rPr lang="en-US" sz="2000" dirty="0"/>
              <a:t>.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Tip: Bookmark this URL for quick access in the future.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176D762-6319-C7C6-9908-1A31D91C64AA}"/>
              </a:ext>
            </a:extLst>
          </p:cNvPr>
          <p:cNvSpPr/>
          <p:nvPr/>
        </p:nvSpPr>
        <p:spPr>
          <a:xfrm>
            <a:off x="8686800" y="1940561"/>
            <a:ext cx="508000" cy="2031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6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40D37-3B3C-F905-6D7F-89517D8FF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D3ADB4-652F-1D60-ADF5-D2F3A52A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 into the HIE Portal: SSO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563BB0-A2E8-74D3-723B-77669AF7FD1F}"/>
              </a:ext>
            </a:extLst>
          </p:cNvPr>
          <p:cNvSpPr txBox="1"/>
          <p:nvPr/>
        </p:nvSpPr>
        <p:spPr>
          <a:xfrm>
            <a:off x="243840" y="1940561"/>
            <a:ext cx="287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Sign-On (SSO) organizations access the HIE Portal directly through their EMR/EHR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7D5DB-06D8-C86A-41B9-A8000ADA25DE}"/>
              </a:ext>
            </a:extLst>
          </p:cNvPr>
          <p:cNvSpPr txBox="1"/>
          <p:nvPr/>
        </p:nvSpPr>
        <p:spPr>
          <a:xfrm>
            <a:off x="3383280" y="5801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9CF32A-E872-3EA3-17FF-AF863EE98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"/>
          <a:stretch>
            <a:fillRect/>
          </a:stretch>
        </p:blipFill>
        <p:spPr>
          <a:xfrm>
            <a:off x="3581400" y="1983921"/>
            <a:ext cx="9250976" cy="43810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AE834AC-C3B2-45FE-6A67-0DA29D03FF2D}"/>
              </a:ext>
            </a:extLst>
          </p:cNvPr>
          <p:cNvSpPr/>
          <p:nvPr/>
        </p:nvSpPr>
        <p:spPr>
          <a:xfrm>
            <a:off x="3596990" y="5236091"/>
            <a:ext cx="419839" cy="3237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771881-B896-8F34-0D4F-8268A11D9AD1}"/>
              </a:ext>
            </a:extLst>
          </p:cNvPr>
          <p:cNvSpPr/>
          <p:nvPr/>
        </p:nvSpPr>
        <p:spPr>
          <a:xfrm>
            <a:off x="4030218" y="4237265"/>
            <a:ext cx="3497253" cy="13226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3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EC02-3953-F12D-B64A-30DA3CF1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NOTE:</a:t>
            </a:r>
            <a:br>
              <a:rPr lang="en-US" dirty="0"/>
            </a:br>
            <a:r>
              <a:rPr lang="en-US" dirty="0"/>
              <a:t>Initial setup must be completed from within a patient chart. Once configured, your dashboard settings will carry over to all patient charts you access.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47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althEconnect">
      <a:dk1>
        <a:srgbClr val="112240"/>
      </a:dk1>
      <a:lt1>
        <a:sysClr val="window" lastClr="FFFFFF"/>
      </a:lt1>
      <a:dk2>
        <a:srgbClr val="44546A"/>
      </a:dk2>
      <a:lt2>
        <a:srgbClr val="E7E6E6"/>
      </a:lt2>
      <a:accent1>
        <a:srgbClr val="3172E6"/>
      </a:accent1>
      <a:accent2>
        <a:srgbClr val="112240"/>
      </a:accent2>
      <a:accent3>
        <a:srgbClr val="76D3FC"/>
      </a:accent3>
      <a:accent4>
        <a:srgbClr val="3C862D"/>
      </a:accent4>
      <a:accent5>
        <a:srgbClr val="72E78C"/>
      </a:accent5>
      <a:accent6>
        <a:srgbClr val="70AD47"/>
      </a:accent6>
      <a:hlink>
        <a:srgbClr val="76D3FC"/>
      </a:hlink>
      <a:folHlink>
        <a:srgbClr val="954F72"/>
      </a:folHlink>
    </a:clrScheme>
    <a:fontScheme name="HealthEConnect">
      <a:majorFont>
        <a:latin typeface="Quest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6d92e8-7b3a-46c2-910b-ba998b9360af">
      <Terms xmlns="http://schemas.microsoft.com/office/infopath/2007/PartnerControls"/>
    </lcf76f155ced4ddcb4097134ff3c332f>
    <TaxCatchAll xmlns="790ba567-cd2e-4a14-9433-8088039939bf" xsi:nil="true"/>
    <Notes xmlns="576d92e8-7b3a-46c2-910b-ba998b9360a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FDE8630A97FF4AA0AD3B578357B7B5" ma:contentTypeVersion="12" ma:contentTypeDescription="Create a new document." ma:contentTypeScope="" ma:versionID="408644fb5ca325303cd20d49a945c7f9">
  <xsd:schema xmlns:xsd="http://www.w3.org/2001/XMLSchema" xmlns:xs="http://www.w3.org/2001/XMLSchema" xmlns:p="http://schemas.microsoft.com/office/2006/metadata/properties" xmlns:ns2="576d92e8-7b3a-46c2-910b-ba998b9360af" xmlns:ns3="790ba567-cd2e-4a14-9433-8088039939bf" targetNamespace="http://schemas.microsoft.com/office/2006/metadata/properties" ma:root="true" ma:fieldsID="a7e2e188819cd1826148e399dd468026" ns2:_="" ns3:_="">
    <xsd:import namespace="576d92e8-7b3a-46c2-910b-ba998b9360af"/>
    <xsd:import namespace="790ba567-cd2e-4a14-9433-8088039939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6d92e8-7b3a-46c2-910b-ba998b9360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0de4402-94d9-4eb0-8013-bda1389ba0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Notes" ma:index="19" nillable="true" ma:displayName="Notes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0ba567-cd2e-4a14-9433-8088039939bf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bbdbce2-bdde-4c4a-9167-fa5445bcffbc}" ma:internalName="TaxCatchAll" ma:showField="CatchAllData" ma:web="790ba567-cd2e-4a14-9433-8088039939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B77BB7-88CD-4784-AF6F-284073B7066A}">
  <ds:schemaRefs>
    <ds:schemaRef ds:uri="790ba567-cd2e-4a14-9433-8088039939bf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576d92e8-7b3a-46c2-910b-ba998b9360af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081A76D-674F-487D-BBFB-4C5094184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06152F-6754-4C83-9735-F281ECFBB7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6d92e8-7b3a-46c2-910b-ba998b9360af"/>
    <ds:schemaRef ds:uri="790ba567-cd2e-4a14-9433-8088039939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10738</TotalTime>
  <Words>725</Words>
  <Application>Microsoft Macintosh PowerPoint</Application>
  <PresentationFormat>Widescreen</PresentationFormat>
  <Paragraphs>96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Arial</vt:lpstr>
      <vt:lpstr>Calibri</vt:lpstr>
      <vt:lpstr>Century Gothic</vt:lpstr>
      <vt:lpstr>Prometo Medium</vt:lpstr>
      <vt:lpstr>Questrial</vt:lpstr>
      <vt:lpstr>Raleway</vt:lpstr>
      <vt:lpstr>Raleway Bold</vt:lpstr>
      <vt:lpstr>Office Theme</vt:lpstr>
      <vt:lpstr>Training Presentation: My Patient Summary (MPS) Tool</vt:lpstr>
      <vt:lpstr>Learning Objectives</vt:lpstr>
      <vt:lpstr>1.  The purpose and benefits of the  My Patient Summary tool</vt:lpstr>
      <vt:lpstr>What is My Patient Summary?</vt:lpstr>
      <vt:lpstr>How it works</vt:lpstr>
      <vt:lpstr>2.  How to configure your  My Patient Summary dashboard </vt:lpstr>
      <vt:lpstr>Log into the HIE Portal: Web</vt:lpstr>
      <vt:lpstr>Log into the HIE Portal: SSO</vt:lpstr>
      <vt:lpstr>NOTE: Initial setup must be completed from within a patient chart. Once configured, your dashboard settings will carry over to all patient charts you access. </vt:lpstr>
      <vt:lpstr>Select Tabs or Subtabs to Include</vt:lpstr>
      <vt:lpstr>Pinning &amp; Unpinning</vt:lpstr>
      <vt:lpstr>NOTE:  Please view our Introduction to the HIE Portal guide or video to learn more about the contents of each tab and subtab in the HIE Portal.   </vt:lpstr>
      <vt:lpstr>Accessing MPS Dashboard</vt:lpstr>
      <vt:lpstr>Rearranging Your Dashboard</vt:lpstr>
      <vt:lpstr>3.   Setting My Patient Summary as Your Default View </vt:lpstr>
      <vt:lpstr>Access User Settings</vt:lpstr>
      <vt:lpstr>Rearrange Tabs</vt:lpstr>
      <vt:lpstr>Data Controls</vt:lpstr>
      <vt:lpstr>Instructions</vt:lpstr>
      <vt:lpstr>What we learned</vt:lpstr>
      <vt:lpstr>Related Topics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kovachik</dc:creator>
  <cp:lastModifiedBy>Vicki Nechodomu</cp:lastModifiedBy>
  <cp:revision>186</cp:revision>
  <dcterms:created xsi:type="dcterms:W3CDTF">2024-01-13T21:03:55Z</dcterms:created>
  <dcterms:modified xsi:type="dcterms:W3CDTF">2026-01-27T16:47:01Z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0x010100C5FDE8630A97FF4AA0AD3B578357B7B5</vt:lpwstr>
  </property>
  <property fmtid="{D5CDD505-2E9C-101B-9397-08002B2CF9AE}" pid="3" name="MediaServiceImageTags">
    <vt:lpwstr/>
  </property>
</Properties>
</file>